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24"/>
  </p:notesMasterIdLst>
  <p:sldIdLst>
    <p:sldId id="377" r:id="rId2"/>
    <p:sldId id="393" r:id="rId3"/>
    <p:sldId id="394" r:id="rId4"/>
    <p:sldId id="396" r:id="rId5"/>
    <p:sldId id="399" r:id="rId6"/>
    <p:sldId id="439" r:id="rId7"/>
    <p:sldId id="398" r:id="rId8"/>
    <p:sldId id="397" r:id="rId9"/>
    <p:sldId id="445" r:id="rId10"/>
    <p:sldId id="316" r:id="rId11"/>
    <p:sldId id="403" r:id="rId12"/>
    <p:sldId id="378" r:id="rId13"/>
    <p:sldId id="381" r:id="rId14"/>
    <p:sldId id="413" r:id="rId15"/>
    <p:sldId id="460" r:id="rId16"/>
    <p:sldId id="400" r:id="rId17"/>
    <p:sldId id="356" r:id="rId18"/>
    <p:sldId id="414" r:id="rId19"/>
    <p:sldId id="417" r:id="rId20"/>
    <p:sldId id="458" r:id="rId21"/>
    <p:sldId id="459" r:id="rId22"/>
    <p:sldId id="278" r:id="rId23"/>
  </p:sldIdLst>
  <p:sldSz cx="9144000" cy="6858000" type="screen4x3"/>
  <p:notesSz cx="6797675" cy="992822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FE8"/>
    <a:srgbClr val="D9DECD"/>
    <a:srgbClr val="B2D8E3"/>
    <a:srgbClr val="3C9770"/>
    <a:srgbClr val="F5ECD4"/>
    <a:srgbClr val="D9C159"/>
    <a:srgbClr val="663300"/>
    <a:srgbClr val="7F1B33"/>
    <a:srgbClr val="F874CC"/>
    <a:srgbClr val="D4B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016" autoAdjust="0"/>
  </p:normalViewPr>
  <p:slideViewPr>
    <p:cSldViewPr>
      <p:cViewPr varScale="1">
        <p:scale>
          <a:sx n="73" d="100"/>
          <a:sy n="73" d="100"/>
        </p:scale>
        <p:origin x="15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10A3C-2FA1-4EF6-B1A5-A237013C5BB2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BBA94-AFD2-47CE-BA63-8482B5E7F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8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BBA94-AFD2-47CE-BA63-8482B5E7F49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3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1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00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558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94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79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29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385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42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7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8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348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01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7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88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4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5/31/2023</a:t>
            </a:fld>
            <a:endParaRPr lang="en-US" dirty="0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83448D-3A78-4528-A469-B745A65DA48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4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2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для граждан </a:t>
            </a:r>
          </a:p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юджета Калининского сельского совета </a:t>
            </a:r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Ташлинского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 2022 год </a:t>
            </a: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годов»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24744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Бюджет</a:t>
            </a:r>
          </a:p>
          <a:p>
            <a:pPr algn="ctr"/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 муниципального образования</a:t>
            </a:r>
          </a:p>
          <a:p>
            <a:pPr algn="ctr"/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 Калининский сельсовет </a:t>
            </a:r>
            <a:r>
              <a:rPr lang="ru-RU" sz="4000" b="1" i="1" dirty="0" err="1" smtClean="0">
                <a:solidFill>
                  <a:schemeClr val="bg2">
                    <a:lumMod val="25000"/>
                  </a:schemeClr>
                </a:solidFill>
              </a:rPr>
              <a:t>Ташлинского</a:t>
            </a: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 района</a:t>
            </a:r>
          </a:p>
          <a:p>
            <a:pPr algn="ctr"/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 на  2022 год </a:t>
            </a:r>
          </a:p>
          <a:p>
            <a:pPr algn="ctr"/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и на плановый период </a:t>
            </a:r>
          </a:p>
          <a:p>
            <a:pPr algn="ctr"/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2023-2024 годов</a:t>
            </a:r>
            <a:endParaRPr lang="ru-RU" sz="4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orexdengi.com/attachment.php?attachmentid=4658824&amp;d=16149521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войная волна 2"/>
          <p:cNvSpPr/>
          <p:nvPr/>
        </p:nvSpPr>
        <p:spPr>
          <a:xfrm>
            <a:off x="3563888" y="548680"/>
            <a:ext cx="3581400" cy="1054224"/>
          </a:xfrm>
          <a:prstGeom prst="doubleWav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Доходы бюджета Калининского сельсовета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152819"/>
              </p:ext>
            </p:extLst>
          </p:nvPr>
        </p:nvGraphicFramePr>
        <p:xfrm>
          <a:off x="611560" y="1268761"/>
          <a:ext cx="7920879" cy="49685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2328"/>
                <a:gridCol w="1296144"/>
                <a:gridCol w="1368152"/>
                <a:gridCol w="1152128"/>
                <a:gridCol w="1152127"/>
              </a:tblGrid>
              <a:tr h="172003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Доходы бюджета 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Запланировано на 2022 год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Структура доходов 2022г.,%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Запланировано на 2023 год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Запланировано на 2024 год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495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Собственные доходы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5523,5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+mn-lt"/>
                          <a:cs typeface="+mn-cs"/>
                        </a:rPr>
                        <a:t>18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5484,3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5688,4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495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Безвозмездные поступления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25404,1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82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3453,6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3725,2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494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Всего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30927,6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dirty="0" smtClean="0"/>
                        <a:t>8937,9</a:t>
                      </a:r>
                      <a:endParaRPr lang="ru-RU" sz="1600" b="1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9413,6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9938" name="AutoShape 2" descr="https://b-56.ru/sites/default/files/origina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940" name="AutoShape 4" descr="https://b-56.ru/sites/default/files/origina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942" name="AutoShape 6" descr="https://static8.depositphotos.com/1000765/1038/i/950/depositphotos_10381492-stock-photo-3d-small-financial-succe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944" name="AutoShape 8" descr="https://cdn-st1.rtr-vesti.ru/p/xw_1248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946" name="AutoShape 10" descr="http://dataonline.gacetajuridica.com.pe/ZonaAdm-Contadores/Mantenimiento/Noticias/Grande/15052015/25-gupost-servicios-extern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30097"/>
            <a:ext cx="77048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</a:rPr>
              <a:t>Структура доходов бюджета Калининского сельсовета</a:t>
            </a:r>
          </a:p>
          <a:p>
            <a:pPr algn="ctr"/>
            <a:r>
              <a:rPr lang="ru-RU" sz="2400" b="1" i="1" dirty="0" smtClean="0">
                <a:solidFill>
                  <a:schemeClr val="accent2"/>
                </a:solidFill>
              </a:rPr>
              <a:t>на 2022 </a:t>
            </a:r>
            <a:r>
              <a:rPr lang="ru-RU" sz="2400" b="1" i="1" dirty="0">
                <a:solidFill>
                  <a:schemeClr val="accent2"/>
                </a:solidFill>
              </a:rPr>
              <a:t>-</a:t>
            </a:r>
            <a:r>
              <a:rPr lang="ru-RU" sz="2400" b="1" i="1" dirty="0" smtClean="0">
                <a:solidFill>
                  <a:schemeClr val="accent2"/>
                </a:solidFill>
              </a:rPr>
              <a:t>2024 </a:t>
            </a:r>
            <a:r>
              <a:rPr lang="ru-RU" sz="2400" b="1" i="1" dirty="0">
                <a:solidFill>
                  <a:schemeClr val="accent2"/>
                </a:solidFill>
              </a:rPr>
              <a:t>гг.</a:t>
            </a:r>
          </a:p>
          <a:p>
            <a:pPr algn="r"/>
            <a:r>
              <a:rPr lang="ru-RU" b="1" i="1" dirty="0">
                <a:solidFill>
                  <a:schemeClr val="accent2"/>
                </a:solidFill>
              </a:rPr>
              <a:t> (тыс.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29751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963843"/>
              </p:ext>
            </p:extLst>
          </p:nvPr>
        </p:nvGraphicFramePr>
        <p:xfrm>
          <a:off x="645845" y="2132856"/>
          <a:ext cx="7814586" cy="3997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0131"/>
                <a:gridCol w="1440160"/>
                <a:gridCol w="1368152"/>
                <a:gridCol w="1296143"/>
              </a:tblGrid>
              <a:tr h="8856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2022год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b="1" i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45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4406,5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3 345,30  </a:t>
                      </a:r>
                    </a:p>
                    <a:p>
                      <a:pPr marL="0" algn="ctr" defTabSz="457200" rtl="0" eaLnBrk="1" fontAlgn="b" latinLnBrk="0" hangingPunct="1"/>
                      <a:endParaRPr lang="ru-RU" sz="1400" b="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3261,0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0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20892,8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352,1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00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104,8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112,1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86659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25404,1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3453,6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3725,2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2678" y="620688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</a:t>
            </a:r>
            <a:r>
              <a:rPr lang="ru-RU" sz="2800" b="1" i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бюджет Калининского сельсовета</a:t>
            </a:r>
            <a:endParaRPr lang="ru-RU" sz="2800" b="1" i="1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i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28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годы,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4878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46"/>
          <p:cNvSpPr/>
          <p:nvPr/>
        </p:nvSpPr>
        <p:spPr>
          <a:xfrm>
            <a:off x="1425972" y="1976493"/>
            <a:ext cx="3938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zh-CN" sz="12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Общегосударственные вопросы </a:t>
            </a:r>
            <a:r>
              <a:rPr lang="ru-RU" sz="1200" dirty="0" smtClean="0">
                <a:solidFill>
                  <a:srgbClr val="0070C0"/>
                </a:solidFill>
              </a:rPr>
              <a:t>2858,6</a:t>
            </a:r>
            <a:r>
              <a:rPr lang="ru-RU" sz="1200" dirty="0" smtClean="0"/>
              <a:t> </a:t>
            </a:r>
            <a:r>
              <a:rPr lang="ru-RU" altLang="zh-CN" sz="12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тыс. руб.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52"/>
          <p:cNvSpPr/>
          <p:nvPr/>
        </p:nvSpPr>
        <p:spPr>
          <a:xfrm>
            <a:off x="1410131" y="5015162"/>
            <a:ext cx="5302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zh-CN" sz="1200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Национальная безопасность и правоохранительная </a:t>
            </a:r>
            <a:r>
              <a:rPr lang="ru-RU" altLang="zh-CN" sz="12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деятельность </a:t>
            </a:r>
            <a:r>
              <a:rPr lang="ru-RU" sz="1200" dirty="0">
                <a:solidFill>
                  <a:srgbClr val="0070C0"/>
                </a:solidFill>
              </a:rPr>
              <a:t>176,3</a:t>
            </a:r>
            <a:r>
              <a:rPr lang="ru-RU" sz="1200" dirty="0"/>
              <a:t> </a:t>
            </a:r>
            <a:r>
              <a:rPr lang="ru-RU" altLang="zh-CN" sz="12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тыс. руб.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55"/>
          <p:cNvSpPr/>
          <p:nvPr/>
        </p:nvSpPr>
        <p:spPr>
          <a:xfrm>
            <a:off x="1413492" y="4073544"/>
            <a:ext cx="3260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altLang="zh-CN" sz="1200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Национальная </a:t>
            </a:r>
            <a:r>
              <a:rPr lang="ru-RU" altLang="zh-CN" sz="12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экономика </a:t>
            </a:r>
            <a:r>
              <a:rPr lang="ru-RU" sz="1200" dirty="0">
                <a:solidFill>
                  <a:srgbClr val="0070C0"/>
                </a:solidFill>
              </a:rPr>
              <a:t>765,4</a:t>
            </a:r>
            <a:r>
              <a:rPr lang="ru-RU" sz="1200" dirty="0"/>
              <a:t> </a:t>
            </a:r>
            <a:r>
              <a:rPr lang="ru-RU" altLang="zh-CN" sz="12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тыс. руб.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46"/>
          <p:cNvSpPr/>
          <p:nvPr/>
        </p:nvSpPr>
        <p:spPr>
          <a:xfrm>
            <a:off x="1410131" y="4597085"/>
            <a:ext cx="4180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altLang="zh-CN" sz="12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Жилищно-коммунальное </a:t>
            </a:r>
            <a:r>
              <a:rPr lang="ru-RU" altLang="zh-CN" sz="1200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хозяйство </a:t>
            </a:r>
            <a:r>
              <a:rPr lang="ru-RU" sz="1200" dirty="0">
                <a:solidFill>
                  <a:srgbClr val="0070C0"/>
                </a:solidFill>
              </a:rPr>
              <a:t>22804,5</a:t>
            </a:r>
            <a:r>
              <a:rPr lang="ru-RU" sz="1200" dirty="0"/>
              <a:t> </a:t>
            </a:r>
            <a:r>
              <a:rPr lang="ru-RU" altLang="zh-CN" sz="12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тыс. руб.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矩形 52"/>
          <p:cNvSpPr/>
          <p:nvPr/>
        </p:nvSpPr>
        <p:spPr>
          <a:xfrm>
            <a:off x="1425972" y="2817818"/>
            <a:ext cx="3371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altLang="zh-CN" sz="1200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Культура, </a:t>
            </a:r>
            <a:r>
              <a:rPr lang="ru-RU" altLang="zh-CN" sz="12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кинематография </a:t>
            </a:r>
            <a:r>
              <a:rPr lang="ru-RU" sz="1200" dirty="0">
                <a:solidFill>
                  <a:srgbClr val="0070C0"/>
                </a:solidFill>
              </a:rPr>
              <a:t>4008,8</a:t>
            </a:r>
            <a:r>
              <a:rPr lang="ru-RU" sz="1200" dirty="0"/>
              <a:t> </a:t>
            </a:r>
            <a:r>
              <a:rPr lang="ru-RU" altLang="zh-CN" sz="12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тыс. руб.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矩形 52"/>
          <p:cNvSpPr/>
          <p:nvPr/>
        </p:nvSpPr>
        <p:spPr>
          <a:xfrm>
            <a:off x="1394922" y="3215308"/>
            <a:ext cx="28600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altLang="zh-CN" sz="1200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Социальная </a:t>
            </a:r>
            <a:r>
              <a:rPr lang="ru-RU" altLang="zh-CN" sz="12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политика </a:t>
            </a:r>
            <a:r>
              <a:rPr lang="ru-RU" sz="1200" dirty="0">
                <a:solidFill>
                  <a:srgbClr val="0070C0"/>
                </a:solidFill>
              </a:rPr>
              <a:t>19,2</a:t>
            </a:r>
            <a:r>
              <a:rPr lang="ru-RU" sz="1200" dirty="0"/>
              <a:t> </a:t>
            </a:r>
            <a:r>
              <a:rPr lang="ru-RU" altLang="zh-CN" sz="12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тыс. руб.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矩形 55"/>
          <p:cNvSpPr/>
          <p:nvPr/>
        </p:nvSpPr>
        <p:spPr>
          <a:xfrm>
            <a:off x="1391657" y="3658863"/>
            <a:ext cx="34996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altLang="zh-CN" sz="1200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Физическая культура и </a:t>
            </a:r>
            <a:r>
              <a:rPr lang="ru-RU" altLang="zh-CN" sz="12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спорт </a:t>
            </a:r>
            <a:r>
              <a:rPr lang="ru-RU" sz="1200" dirty="0">
                <a:solidFill>
                  <a:srgbClr val="0070C0"/>
                </a:solidFill>
              </a:rPr>
              <a:t>150,0</a:t>
            </a:r>
            <a:r>
              <a:rPr lang="ru-RU" sz="1200" dirty="0"/>
              <a:t> </a:t>
            </a:r>
            <a:r>
              <a:rPr lang="ru-RU" altLang="zh-CN" sz="12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тыс. руб.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1" name="Рисунок 10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1" y="2678865"/>
            <a:ext cx="363435" cy="395016"/>
          </a:xfrm>
          <a:prstGeom prst="rect">
            <a:avLst/>
          </a:prstGeom>
        </p:spPr>
      </p:pic>
      <p:pic>
        <p:nvPicPr>
          <p:cNvPr id="1035" name="Рисунок 10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42" y="4039716"/>
            <a:ext cx="310277" cy="347113"/>
          </a:xfrm>
          <a:prstGeom prst="rect">
            <a:avLst/>
          </a:prstGeom>
        </p:spPr>
      </p:pic>
      <p:sp>
        <p:nvSpPr>
          <p:cNvPr id="1036" name="Прямоугольник 1035"/>
          <p:cNvSpPr/>
          <p:nvPr/>
        </p:nvSpPr>
        <p:spPr>
          <a:xfrm>
            <a:off x="908115" y="589527"/>
            <a:ext cx="75608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/>
              <a:t>Расходы бюджета  </a:t>
            </a:r>
            <a:r>
              <a:rPr lang="ru-RU" sz="2500" b="1" dirty="0" smtClean="0"/>
              <a:t>на 2022 </a:t>
            </a:r>
            <a:r>
              <a:rPr lang="ru-RU" sz="2500" b="1" dirty="0"/>
              <a:t>год </a:t>
            </a:r>
            <a:r>
              <a:rPr lang="ru-RU" sz="2500" b="1" dirty="0" smtClean="0"/>
              <a:t>30927,60 тыс</a:t>
            </a:r>
            <a:r>
              <a:rPr lang="ru-RU" sz="2500" b="1" dirty="0"/>
              <a:t>.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15" y="3575090"/>
            <a:ext cx="367739" cy="414614"/>
          </a:xfrm>
          <a:prstGeom prst="rect">
            <a:avLst/>
          </a:prstGeom>
        </p:spPr>
      </p:pic>
      <p:pic>
        <p:nvPicPr>
          <p:cNvPr id="2050" name="Picture 2" descr="http://cdn.onlinewebfonts.com/svg/img_6226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13" y="4993458"/>
            <a:ext cx="350300" cy="3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con-library.com/images/landlord-icon/landlord-icon-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97" y="4496077"/>
            <a:ext cx="388133" cy="38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759" y="3138334"/>
            <a:ext cx="367807" cy="367807"/>
          </a:xfrm>
          <a:prstGeom prst="rect">
            <a:avLst/>
          </a:prstGeom>
        </p:spPr>
      </p:pic>
      <p:pic>
        <p:nvPicPr>
          <p:cNvPr id="2060" name="Picture 12" descr="https://icon-library.com/images/img_6623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49" y="1976493"/>
            <a:ext cx="329602" cy="43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700520"/>
              </p:ext>
            </p:extLst>
          </p:nvPr>
        </p:nvGraphicFramePr>
        <p:xfrm>
          <a:off x="539551" y="476663"/>
          <a:ext cx="8136904" cy="5904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4808"/>
                <a:gridCol w="603086"/>
                <a:gridCol w="587134"/>
                <a:gridCol w="842409"/>
                <a:gridCol w="947711"/>
                <a:gridCol w="931756"/>
              </a:tblGrid>
              <a:tr h="171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Наименование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РЗ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2022 год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2023 год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2024 год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7106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Общегосударственные вопросы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2858,6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2689,3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2666,7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36733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744,4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774,0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774,0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540200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1919,1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1790,2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1767,6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55609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Обеспечение деятельности финансовых, налоговых, и таможенных органов и  органов финансового (финансово-бюджетного) надзора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52,6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52,6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52,6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9807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142,5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72,5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72,5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7106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Национальная оборона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104,8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108,3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112,1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80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Мобилизационная и вневойсковая подготовка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104,8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108,3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112,1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73464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176,3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156,3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156,3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387144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Защита населения и территории от чрезвычайных ситуаций природного и техногенного характера,  пожарной безопасности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176,3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156,3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156,3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7106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Национальная экономика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765,4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783,8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1163,3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80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Дорожное хозяйство (дорожные фонды)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762,4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780,8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797,3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80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3,0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3,0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366,0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7106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22804,5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1153,7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1046,9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80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Коммунальное хозяйство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22039,0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0,0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0,0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80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Благоустройство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765,5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1153,7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1046,9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7106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Образование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40,0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30,0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30,0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80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Молодежная политика и оздоровление детей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40,0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30,0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30,0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7106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Культура, кинематография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4008,8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3698,8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3698,8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80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Культура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4008,8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3698,8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3698,8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7106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Социальная политика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19,2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17,0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80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Пенсионное обеспечение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19,2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17,0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12,0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7106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Физическая культура и спорт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150,0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80,0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80,0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80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Физическая культура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150,0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80,0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80,0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7106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Условно утвержденные расходы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99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220,7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447,5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80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Условно утвержденные расходы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99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99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0,0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220,7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447,5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  <a:tr h="17106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Всего расходов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30927,6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8937,9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</a:rPr>
                        <a:t>9413,6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7" marR="5267" marT="526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542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edia.sketchfab.com/avatars/d16a6522ce514a65b1f624e555bb75f8/7c4b11c4c7b24d658d8148203be4ca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27569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285293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bg2">
                    <a:lumMod val="25000"/>
                  </a:schemeClr>
                </a:solidFill>
              </a:rPr>
              <a:t> 2022 год - 0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692696"/>
            <a:ext cx="7200800" cy="15121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i="1" u="sng" dirty="0" smtClean="0"/>
              <a:t>Дефицит бюджета Калининского сельсовета </a:t>
            </a:r>
            <a:endParaRPr lang="ru-RU" b="1" i="1" u="sng" dirty="0"/>
          </a:p>
        </p:txBody>
      </p:sp>
    </p:spTree>
    <p:extLst>
      <p:ext uri="{BB962C8B-B14F-4D97-AF65-F5344CB8AC3E}">
        <p14:creationId xmlns:p14="http://schemas.microsoft.com/office/powerpoint/2010/main" val="4285685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250" y="692696"/>
            <a:ext cx="8643966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i="1" u="sng" dirty="0" smtClean="0">
                <a:solidFill>
                  <a:schemeClr val="bg2">
                    <a:lumMod val="25000"/>
                  </a:schemeClr>
                </a:solidFill>
              </a:rPr>
              <a:t>Параметры бюджета Калининского сельсовета</a:t>
            </a:r>
            <a:br>
              <a:rPr lang="ru-RU" sz="3400" b="1" i="1" u="sng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400" b="1" i="1" u="sng" dirty="0" smtClean="0">
                <a:solidFill>
                  <a:schemeClr val="bg2">
                    <a:lumMod val="25000"/>
                  </a:schemeClr>
                </a:solidFill>
              </a:rPr>
              <a:t>на 2022-2024 годы </a:t>
            </a:r>
            <a:br>
              <a:rPr lang="ru-RU" sz="3400" b="1" i="1" u="sng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400" b="1" i="1" u="sng" dirty="0" smtClean="0">
                <a:solidFill>
                  <a:schemeClr val="bg2">
                    <a:lumMod val="25000"/>
                  </a:schemeClr>
                </a:solidFill>
              </a:rPr>
              <a:t>в части муниципального долга</a:t>
            </a:r>
            <a:endParaRPr lang="ru-RU" sz="3400" b="1" i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800" i="1" dirty="0" smtClean="0">
                <a:solidFill>
                  <a:srgbClr val="FF0000"/>
                </a:solidFill>
              </a:rPr>
              <a:t>! </a:t>
            </a:r>
            <a:r>
              <a:rPr lang="ru-RU" i="1" dirty="0" smtClean="0"/>
              <a:t>Привлечение  и выдача кредитов  не планируется.</a:t>
            </a:r>
          </a:p>
          <a:p>
            <a:pPr>
              <a:buNone/>
            </a:pPr>
            <a:r>
              <a:rPr lang="ru-RU" sz="4800" i="1" dirty="0" smtClean="0">
                <a:solidFill>
                  <a:srgbClr val="FF0000"/>
                </a:solidFill>
              </a:rPr>
              <a:t>! </a:t>
            </a:r>
            <a:r>
              <a:rPr lang="ru-RU" i="1" dirty="0" smtClean="0"/>
              <a:t>Не планируется предоставление муниципальных гарантий.</a:t>
            </a:r>
          </a:p>
          <a:p>
            <a:pPr>
              <a:buNone/>
            </a:pPr>
            <a:r>
              <a:rPr lang="ru-RU" sz="4800" i="1" dirty="0" smtClean="0">
                <a:solidFill>
                  <a:srgbClr val="FF0000"/>
                </a:solidFill>
              </a:rPr>
              <a:t>! </a:t>
            </a:r>
            <a:r>
              <a:rPr lang="ru-RU" i="1" dirty="0" smtClean="0"/>
              <a:t>Расходы на обслуживание долговых обязательств не планируются.</a:t>
            </a:r>
          </a:p>
          <a:p>
            <a:pPr>
              <a:buNone/>
            </a:pPr>
            <a:r>
              <a:rPr lang="ru-RU" sz="4800" i="1" dirty="0" smtClean="0">
                <a:solidFill>
                  <a:srgbClr val="FF0000"/>
                </a:solidFill>
              </a:rPr>
              <a:t>! </a:t>
            </a:r>
            <a:r>
              <a:rPr lang="ru-RU" i="1" dirty="0" smtClean="0"/>
              <a:t>Муниципальный долг равен нулю.</a:t>
            </a:r>
            <a:endParaRPr lang="ru-RU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7483" y="527268"/>
            <a:ext cx="80301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Калининского сельсовета</a:t>
            </a:r>
            <a:endParaRPr lang="ru-RU" sz="2800" b="1" i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组合 14">
            <a:extLst>
              <a:ext uri="{FF2B5EF4-FFF2-40B4-BE49-F238E27FC236}">
                <a16:creationId xmlns:a16="http://schemas.microsoft.com/office/drawing/2014/main" xmlns="" id="{80C9735D-2B1B-4949-ABF3-C12A43A62A2B}"/>
              </a:ext>
            </a:extLst>
          </p:cNvPr>
          <p:cNvGrpSpPr/>
          <p:nvPr/>
        </p:nvGrpSpPr>
        <p:grpSpPr>
          <a:xfrm rot="2844888">
            <a:off x="611657" y="2681839"/>
            <a:ext cx="5558614" cy="2441179"/>
            <a:chOff x="2482316" y="2299046"/>
            <a:chExt cx="4752528" cy="1940042"/>
          </a:xfrm>
        </p:grpSpPr>
        <p:sp>
          <p:nvSpPr>
            <p:cNvPr id="45" name="矩形 15">
              <a:extLst>
                <a:ext uri="{FF2B5EF4-FFF2-40B4-BE49-F238E27FC236}">
                  <a16:creationId xmlns:a16="http://schemas.microsoft.com/office/drawing/2014/main" xmlns="" id="{5F03064E-F9E5-4A40-A905-93F23D33D66A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3">
              <a:extLst>
                <a:ext uri="{FF2B5EF4-FFF2-40B4-BE49-F238E27FC236}">
                  <a16:creationId xmlns:a16="http://schemas.microsoft.com/office/drawing/2014/main" xmlns="" id="{ADBDFCCE-4CF9-4AB1-818C-EF6DAA524A18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椭圆 6">
              <a:extLst>
                <a:ext uri="{FF2B5EF4-FFF2-40B4-BE49-F238E27FC236}">
                  <a16:creationId xmlns:a16="http://schemas.microsoft.com/office/drawing/2014/main" xmlns="" id="{583E80E3-7561-4F38-9B66-A72414587585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椭圆 6">
              <a:extLst>
                <a:ext uri="{FF2B5EF4-FFF2-40B4-BE49-F238E27FC236}">
                  <a16:creationId xmlns:a16="http://schemas.microsoft.com/office/drawing/2014/main" xmlns="" id="{9E44F59C-DCA9-4F7C-8FD3-8A2E9ACD308B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19">
            <a:extLst>
              <a:ext uri="{FF2B5EF4-FFF2-40B4-BE49-F238E27FC236}">
                <a16:creationId xmlns:a16="http://schemas.microsoft.com/office/drawing/2014/main" xmlns="" id="{D788F95A-9DB5-47D7-88D6-59D187E444CE}"/>
              </a:ext>
            </a:extLst>
          </p:cNvPr>
          <p:cNvGrpSpPr/>
          <p:nvPr/>
        </p:nvGrpSpPr>
        <p:grpSpPr>
          <a:xfrm rot="2904189">
            <a:off x="3889465" y="1350279"/>
            <a:ext cx="5384145" cy="2526524"/>
            <a:chOff x="2482316" y="2299046"/>
            <a:chExt cx="4752528" cy="1940042"/>
          </a:xfrm>
        </p:grpSpPr>
        <p:sp>
          <p:nvSpPr>
            <p:cNvPr id="50" name="矩形 20">
              <a:extLst>
                <a:ext uri="{FF2B5EF4-FFF2-40B4-BE49-F238E27FC236}">
                  <a16:creationId xmlns:a16="http://schemas.microsoft.com/office/drawing/2014/main" xmlns="" id="{87ED89EB-7605-4FCC-816D-42A9A000BF71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3">
              <a:extLst>
                <a:ext uri="{FF2B5EF4-FFF2-40B4-BE49-F238E27FC236}">
                  <a16:creationId xmlns:a16="http://schemas.microsoft.com/office/drawing/2014/main" xmlns="" id="{2571EAE2-6141-434B-85C8-8DDA9CD45E9B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椭圆 6">
              <a:extLst>
                <a:ext uri="{FF2B5EF4-FFF2-40B4-BE49-F238E27FC236}">
                  <a16:creationId xmlns:a16="http://schemas.microsoft.com/office/drawing/2014/main" xmlns="" id="{A946C6DD-B046-451D-BCFE-497A0380BB2D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椭圆 6">
              <a:extLst>
                <a:ext uri="{FF2B5EF4-FFF2-40B4-BE49-F238E27FC236}">
                  <a16:creationId xmlns:a16="http://schemas.microsoft.com/office/drawing/2014/main" xmlns="" id="{121BAEF0-5682-4220-800D-CFF4060ED526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FDA403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9" name="矩形 42">
            <a:extLst>
              <a:ext uri="{FF2B5EF4-FFF2-40B4-BE49-F238E27FC236}">
                <a16:creationId xmlns:a16="http://schemas.microsoft.com/office/drawing/2014/main" xmlns="" id="{97E343C7-68E6-49E5-9742-40994FDABED4}"/>
              </a:ext>
            </a:extLst>
          </p:cNvPr>
          <p:cNvSpPr/>
          <p:nvPr/>
        </p:nvSpPr>
        <p:spPr>
          <a:xfrm rot="5400000">
            <a:off x="1692134" y="3672161"/>
            <a:ext cx="1191673" cy="46784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B3303D9-27DA-4E34-A4F4-20A0C4DBB773}"/>
              </a:ext>
            </a:extLst>
          </p:cNvPr>
          <p:cNvSpPr txBox="1"/>
          <p:nvPr/>
        </p:nvSpPr>
        <p:spPr>
          <a:xfrm>
            <a:off x="953071" y="2428378"/>
            <a:ext cx="1607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ea typeface="微软雅黑" pitchFamily="34" charset="-122"/>
              </a:rPr>
              <a:t>magicdiagram.com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C61F587-9B17-42FB-824A-E3E264BCC358}"/>
              </a:ext>
            </a:extLst>
          </p:cNvPr>
          <p:cNvSpPr txBox="1"/>
          <p:nvPr/>
        </p:nvSpPr>
        <p:spPr>
          <a:xfrm>
            <a:off x="2435924" y="2932913"/>
            <a:ext cx="1913289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В </a:t>
            </a:r>
            <a:r>
              <a:rPr lang="ru-RU" altLang="zh-CN" sz="1400" b="1" dirty="0" smtClean="0">
                <a:solidFill>
                  <a:schemeClr val="bg1"/>
                </a:solidFill>
                <a:ea typeface="微软雅黑" pitchFamily="34" charset="-122"/>
              </a:rPr>
              <a:t>Калининском сельсовете на </a:t>
            </a:r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2022 год </a:t>
            </a:r>
            <a:r>
              <a:rPr lang="ru-RU" altLang="zh-CN" sz="1400" b="1" dirty="0" smtClean="0">
                <a:solidFill>
                  <a:schemeClr val="bg1"/>
                </a:solidFill>
                <a:ea typeface="微软雅黑" pitchFamily="34" charset="-122"/>
              </a:rPr>
              <a:t>запланировано финансирование 11 </a:t>
            </a:r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муниципальных программ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A5466414-0839-4A6F-8925-E5A03EF2D090}"/>
              </a:ext>
            </a:extLst>
          </p:cNvPr>
          <p:cNvSpPr txBox="1"/>
          <p:nvPr/>
        </p:nvSpPr>
        <p:spPr>
          <a:xfrm>
            <a:off x="1716495" y="3491855"/>
            <a:ext cx="657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矩形 46">
            <a:extLst>
              <a:ext uri="{FF2B5EF4-FFF2-40B4-BE49-F238E27FC236}">
                <a16:creationId xmlns:a16="http://schemas.microsoft.com/office/drawing/2014/main" xmlns="" id="{383F2D63-07BA-45F7-9D80-E7BE3635DFC4}"/>
              </a:ext>
            </a:extLst>
          </p:cNvPr>
          <p:cNvSpPr/>
          <p:nvPr/>
        </p:nvSpPr>
        <p:spPr>
          <a:xfrm rot="5400000">
            <a:off x="4769381" y="2332370"/>
            <a:ext cx="1191673" cy="46784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B289039-93B5-4E9E-93BC-DBBDAB177528}"/>
              </a:ext>
            </a:extLst>
          </p:cNvPr>
          <p:cNvSpPr txBox="1"/>
          <p:nvPr/>
        </p:nvSpPr>
        <p:spPr>
          <a:xfrm>
            <a:off x="5523345" y="1948987"/>
            <a:ext cx="219937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1400" dirty="0" smtClean="0">
                <a:solidFill>
                  <a:schemeClr val="bg1"/>
                </a:solidFill>
                <a:ea typeface="微软雅黑" pitchFamily="34" charset="-122"/>
              </a:rPr>
              <a:t>Доля программных расходов в бюджете составляет 100%</a:t>
            </a:r>
            <a:endParaRPr lang="ru-RU" altLang="zh-CN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1BFB671-68A3-46FD-8881-8E994A988DD6}"/>
              </a:ext>
            </a:extLst>
          </p:cNvPr>
          <p:cNvSpPr txBox="1"/>
          <p:nvPr/>
        </p:nvSpPr>
        <p:spPr>
          <a:xfrm>
            <a:off x="4818735" y="2243354"/>
            <a:ext cx="657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15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71600" y="1028343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Муниципальная программа «Функционирование и развитие муниципальной службы муниципального образования Калининский сельсовет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Ташлинского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 Оренбургской области на 2019-2024 годы»;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Муниципальная программа "Управление муниципальными финансами муниципального образования Калининский сельсовет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Ташлинского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 Оренбургской области на 2019-2024 годы";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Муниципальная программа «Управление земельно-имущественным комплексом на территории муниципального образования Калининский сельсовет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Ташлинского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 Оренбургской области на 2019-2024 годы» </a:t>
            </a: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44453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095" y="1838993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самоуправления. Могут формировать на налоговой и неналоговой основе и за счет безвозмездных перечислений в соответствии с налоговым и бюджетным законодательством.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6210" y="3679864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–экономические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отношения, связанные с распределением фонда денежных средств государства и его использованием по отраслевому, ведомственному, целевому и территориальному назначению. Включаются затрата на финансирование народного хозяйства, социально-культурных мероприятий, оборону страны, расходы по государственному долгу и другое.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6210" y="1106118"/>
            <a:ext cx="7989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определённого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субъекта, устанавливаемый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определённый период времени, обычно на один год.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095" y="515719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над его доходами.</a:t>
            </a:r>
          </a:p>
        </p:txBody>
      </p:sp>
    </p:spTree>
    <p:extLst>
      <p:ext uri="{BB962C8B-B14F-4D97-AF65-F5344CB8AC3E}">
        <p14:creationId xmlns:p14="http://schemas.microsoft.com/office/powerpoint/2010/main" val="23342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44824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Муниципальная программа "Охрана общественного порядка муниципального образования Калининский сельсовет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Ташлинского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 Оренбургской области на 2019-2021 годы"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Муниципальная программа "Организация и осуществление первичного воинского учета на территории муниципального образования Калининский сельсовет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Ташлинского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 Оренбургской области на 2019-2024 год"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Муниципальная программа «Развитие системы  пожарной безопасности, безопасности на водных объектах, защиты населения от чрезвычайных ситуаций и снижения рисков их возникновения на территории Калининского  сельсовета на 2019 - 2024 годы»</a:t>
            </a: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07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-218152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Муниципальная программа «Комплексное развитие транспортной инфраструктуры муниципального образования  Калининский  сельсовет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Ташлинского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района Оренбургской области на 2019-2024 годы»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Муниципальная программа "Комплексное развитие жилищно-коммунального хозяйства Калининского сельсовета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Ташлинского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района Оренбургской области на 2021-2022 годы"</a:t>
            </a:r>
            <a:endParaRPr lang="ru-RU" dirty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9.</a:t>
            </a:r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Муниципальная программа "Комплексные меры противодействия незаконного оборота наркотиков в муниципальном образовании Калининский сельсовет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Ташлинского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района Оренбургской области на 2019-2021 годы"</a:t>
            </a:r>
            <a:endParaRPr lang="ru-RU" dirty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10.</a:t>
            </a:r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Муниципальная программа "Развитие культуры в муниципальном образовании Калининский сельсовет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Ташлинского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района Оренбургской области   на 2019-2024гг."</a:t>
            </a:r>
            <a:endParaRPr lang="ru-RU" dirty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11.</a:t>
            </a:r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Муниципальная программа "Развитие физической культуры и спорта в муниципальном образовании Калининский сельсовет на 2019-2024 гг."</a:t>
            </a:r>
            <a:endParaRPr lang="ru-RU" dirty="0">
              <a:effectLst/>
              <a:latin typeface="Times New Roman CYR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85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140968"/>
            <a:ext cx="7470648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629" y="71870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</a:t>
            </a:r>
            <a:r>
              <a:rPr lang="ru-RU" sz="2000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бюджета, </a:t>
            </a:r>
            <a:r>
              <a:rPr lang="ru-RU" sz="2000" b="1" i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</a:t>
            </a:r>
            <a:r>
              <a:rPr lang="ru-RU" sz="2000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профицита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4446" y="1484784"/>
            <a:ext cx="49107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балансированность </a:t>
            </a:r>
            <a:r>
              <a:rPr lang="ru-RU" sz="1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один из принципов бюджетной системы, означающий, что объем предусмотренных бюджетом расходов должен соответствовать суммарному объему доходов бюджета и поступлений из источников финансирования его дефицита.</a:t>
            </a:r>
            <a:endParaRPr lang="ru-RU" sz="14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23" y="1110715"/>
            <a:ext cx="3099202" cy="17332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4446" y="3386279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дефицит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превышение расходов бюджета над его доходами.</a:t>
            </a:r>
            <a:endParaRPr lang="ru-RU" sz="1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323" y="2888932"/>
            <a:ext cx="3099202" cy="17192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4446" y="5049830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сальдо, превышение доходов бюджета над его расходами.</a:t>
            </a:r>
            <a:endParaRPr lang="ru-RU" sz="1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fs00.infourok.ru/images/doc/275/280405/img10.jpg"/>
          <p:cNvPicPr/>
          <p:nvPr/>
        </p:nvPicPr>
        <p:blipFill>
          <a:blip r:embed="rId4" cstate="print"/>
          <a:srcRect l="69749" t="32265" r="2030" b="40171"/>
          <a:stretch>
            <a:fillRect/>
          </a:stretch>
        </p:blipFill>
        <p:spPr bwMode="auto">
          <a:xfrm>
            <a:off x="5445323" y="4653136"/>
            <a:ext cx="3099202" cy="14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64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xmlns="" id="{0B57BBCF-9127-44F4-83E9-E91D2E640472}"/>
              </a:ext>
            </a:extLst>
          </p:cNvPr>
          <p:cNvSpPr/>
          <p:nvPr/>
        </p:nvSpPr>
        <p:spPr bwMode="auto">
          <a:xfrm>
            <a:off x="2051720" y="2420888"/>
            <a:ext cx="4568605" cy="3831000"/>
          </a:xfrm>
          <a:custGeom>
            <a:avLst/>
            <a:gdLst>
              <a:gd name="T0" fmla="*/ 1576 w 2370"/>
              <a:gd name="T1" fmla="*/ 0 h 2041"/>
              <a:gd name="T2" fmla="*/ 1545 w 2370"/>
              <a:gd name="T3" fmla="*/ 478 h 2041"/>
              <a:gd name="T4" fmla="*/ 1714 w 2370"/>
              <a:gd name="T5" fmla="*/ 339 h 2041"/>
              <a:gd name="T6" fmla="*/ 1825 w 2370"/>
              <a:gd name="T7" fmla="*/ 118 h 2041"/>
              <a:gd name="T8" fmla="*/ 1783 w 2370"/>
              <a:gd name="T9" fmla="*/ 356 h 2041"/>
              <a:gd name="T10" fmla="*/ 1730 w 2370"/>
              <a:gd name="T11" fmla="*/ 388 h 2041"/>
              <a:gd name="T12" fmla="*/ 1533 w 2370"/>
              <a:gd name="T13" fmla="*/ 543 h 2041"/>
              <a:gd name="T14" fmla="*/ 1346 w 2370"/>
              <a:gd name="T15" fmla="*/ 863 h 2041"/>
              <a:gd name="T16" fmla="*/ 1479 w 2370"/>
              <a:gd name="T17" fmla="*/ 782 h 2041"/>
              <a:gd name="T18" fmla="*/ 1384 w 2370"/>
              <a:gd name="T19" fmla="*/ 861 h 2041"/>
              <a:gd name="T20" fmla="*/ 1296 w 2370"/>
              <a:gd name="T21" fmla="*/ 1203 h 2041"/>
              <a:gd name="T22" fmla="*/ 1862 w 2370"/>
              <a:gd name="T23" fmla="*/ 1179 h 2041"/>
              <a:gd name="T24" fmla="*/ 2135 w 2370"/>
              <a:gd name="T25" fmla="*/ 1181 h 2041"/>
              <a:gd name="T26" fmla="*/ 2156 w 2370"/>
              <a:gd name="T27" fmla="*/ 1181 h 2041"/>
              <a:gd name="T28" fmla="*/ 2370 w 2370"/>
              <a:gd name="T29" fmla="*/ 1101 h 2041"/>
              <a:gd name="T30" fmla="*/ 2058 w 2370"/>
              <a:gd name="T31" fmla="*/ 1294 h 2041"/>
              <a:gd name="T32" fmla="*/ 2142 w 2370"/>
              <a:gd name="T33" fmla="*/ 1334 h 2041"/>
              <a:gd name="T34" fmla="*/ 2070 w 2370"/>
              <a:gd name="T35" fmla="*/ 1382 h 2041"/>
              <a:gd name="T36" fmla="*/ 1953 w 2370"/>
              <a:gd name="T37" fmla="*/ 1242 h 2041"/>
              <a:gd name="T38" fmla="*/ 1603 w 2370"/>
              <a:gd name="T39" fmla="*/ 1230 h 2041"/>
              <a:gd name="T40" fmla="*/ 1801 w 2370"/>
              <a:gd name="T41" fmla="*/ 1478 h 2041"/>
              <a:gd name="T42" fmla="*/ 2067 w 2370"/>
              <a:gd name="T43" fmla="*/ 1586 h 2041"/>
              <a:gd name="T44" fmla="*/ 2061 w 2370"/>
              <a:gd name="T45" fmla="*/ 1682 h 2041"/>
              <a:gd name="T46" fmla="*/ 1812 w 2370"/>
              <a:gd name="T47" fmla="*/ 1528 h 2041"/>
              <a:gd name="T48" fmla="*/ 1693 w 2370"/>
              <a:gd name="T49" fmla="*/ 1572 h 2041"/>
              <a:gd name="T50" fmla="*/ 1675 w 2370"/>
              <a:gd name="T51" fmla="*/ 1393 h 2041"/>
              <a:gd name="T52" fmla="*/ 1588 w 2370"/>
              <a:gd name="T53" fmla="*/ 1264 h 2041"/>
              <a:gd name="T54" fmla="*/ 1296 w 2370"/>
              <a:gd name="T55" fmla="*/ 1296 h 2041"/>
              <a:gd name="T56" fmla="*/ 1508 w 2370"/>
              <a:gd name="T57" fmla="*/ 2041 h 2041"/>
              <a:gd name="T58" fmla="*/ 1169 w 2370"/>
              <a:gd name="T59" fmla="*/ 1384 h 2041"/>
              <a:gd name="T60" fmla="*/ 1032 w 2370"/>
              <a:gd name="T61" fmla="*/ 1284 h 2041"/>
              <a:gd name="T62" fmla="*/ 787 w 2370"/>
              <a:gd name="T63" fmla="*/ 1297 h 2041"/>
              <a:gd name="T64" fmla="*/ 754 w 2370"/>
              <a:gd name="T65" fmla="*/ 1442 h 2041"/>
              <a:gd name="T66" fmla="*/ 776 w 2370"/>
              <a:gd name="T67" fmla="*/ 1289 h 2041"/>
              <a:gd name="T68" fmla="*/ 644 w 2370"/>
              <a:gd name="T69" fmla="*/ 1392 h 2041"/>
              <a:gd name="T70" fmla="*/ 931 w 2370"/>
              <a:gd name="T71" fmla="*/ 1227 h 2041"/>
              <a:gd name="T72" fmla="*/ 703 w 2370"/>
              <a:gd name="T73" fmla="*/ 1136 h 2041"/>
              <a:gd name="T74" fmla="*/ 431 w 2370"/>
              <a:gd name="T75" fmla="*/ 1270 h 2041"/>
              <a:gd name="T76" fmla="*/ 255 w 2370"/>
              <a:gd name="T77" fmla="*/ 1161 h 2041"/>
              <a:gd name="T78" fmla="*/ 75 w 2370"/>
              <a:gd name="T79" fmla="*/ 1088 h 2041"/>
              <a:gd name="T80" fmla="*/ 423 w 2370"/>
              <a:gd name="T81" fmla="*/ 1136 h 2041"/>
              <a:gd name="T82" fmla="*/ 643 w 2370"/>
              <a:gd name="T83" fmla="*/ 1095 h 2041"/>
              <a:gd name="T84" fmla="*/ 390 w 2370"/>
              <a:gd name="T85" fmla="*/ 717 h 2041"/>
              <a:gd name="T86" fmla="*/ 413 w 2370"/>
              <a:gd name="T87" fmla="*/ 552 h 2041"/>
              <a:gd name="T88" fmla="*/ 637 w 2370"/>
              <a:gd name="T89" fmla="*/ 1046 h 2041"/>
              <a:gd name="T90" fmla="*/ 636 w 2370"/>
              <a:gd name="T91" fmla="*/ 765 h 2041"/>
              <a:gd name="T92" fmla="*/ 657 w 2370"/>
              <a:gd name="T93" fmla="*/ 912 h 2041"/>
              <a:gd name="T94" fmla="*/ 775 w 2370"/>
              <a:gd name="T95" fmla="*/ 784 h 2041"/>
              <a:gd name="T96" fmla="*/ 654 w 2370"/>
              <a:gd name="T97" fmla="*/ 944 h 2041"/>
              <a:gd name="T98" fmla="*/ 723 w 2370"/>
              <a:gd name="T99" fmla="*/ 1085 h 2041"/>
              <a:gd name="T100" fmla="*/ 1175 w 2370"/>
              <a:gd name="T101" fmla="*/ 1290 h 2041"/>
              <a:gd name="T102" fmla="*/ 1306 w 2370"/>
              <a:gd name="T103" fmla="*/ 779 h 2041"/>
              <a:gd name="T104" fmla="*/ 1180 w 2370"/>
              <a:gd name="T105" fmla="*/ 711 h 2041"/>
              <a:gd name="T106" fmla="*/ 1212 w 2370"/>
              <a:gd name="T107" fmla="*/ 559 h 2041"/>
              <a:gd name="T108" fmla="*/ 1050 w 2370"/>
              <a:gd name="T109" fmla="*/ 322 h 2041"/>
              <a:gd name="T110" fmla="*/ 998 w 2370"/>
              <a:gd name="T111" fmla="*/ 101 h 2041"/>
              <a:gd name="T112" fmla="*/ 1110 w 2370"/>
              <a:gd name="T113" fmla="*/ 406 h 2041"/>
              <a:gd name="T114" fmla="*/ 1216 w 2370"/>
              <a:gd name="T115" fmla="*/ 503 h 2041"/>
              <a:gd name="T116" fmla="*/ 1253 w 2370"/>
              <a:gd name="T117" fmla="*/ 113 h 2041"/>
              <a:gd name="T118" fmla="*/ 1228 w 2370"/>
              <a:gd name="T119" fmla="*/ 279 h 2041"/>
              <a:gd name="T120" fmla="*/ 1401 w 2370"/>
              <a:gd name="T121" fmla="*/ 659 h 2041"/>
              <a:gd name="T122" fmla="*/ 1574 w 2370"/>
              <a:gd name="T123" fmla="*/ 245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70" h="2041">
                <a:moveTo>
                  <a:pt x="1574" y="245"/>
                </a:moveTo>
                <a:cubicBezTo>
                  <a:pt x="1586" y="164"/>
                  <a:pt x="1585" y="82"/>
                  <a:pt x="1576" y="0"/>
                </a:cubicBezTo>
                <a:cubicBezTo>
                  <a:pt x="1591" y="67"/>
                  <a:pt x="1597" y="136"/>
                  <a:pt x="1596" y="205"/>
                </a:cubicBezTo>
                <a:cubicBezTo>
                  <a:pt x="1593" y="298"/>
                  <a:pt x="1575" y="390"/>
                  <a:pt x="1545" y="478"/>
                </a:cubicBezTo>
                <a:cubicBezTo>
                  <a:pt x="1563" y="470"/>
                  <a:pt x="1580" y="461"/>
                  <a:pt x="1598" y="452"/>
                </a:cubicBezTo>
                <a:cubicBezTo>
                  <a:pt x="1648" y="428"/>
                  <a:pt x="1682" y="383"/>
                  <a:pt x="1714" y="339"/>
                </a:cubicBezTo>
                <a:cubicBezTo>
                  <a:pt x="1760" y="271"/>
                  <a:pt x="1797" y="195"/>
                  <a:pt x="1816" y="114"/>
                </a:cubicBezTo>
                <a:cubicBezTo>
                  <a:pt x="1819" y="115"/>
                  <a:pt x="1822" y="117"/>
                  <a:pt x="1825" y="118"/>
                </a:cubicBezTo>
                <a:cubicBezTo>
                  <a:pt x="1805" y="211"/>
                  <a:pt x="1767" y="301"/>
                  <a:pt x="1714" y="380"/>
                </a:cubicBezTo>
                <a:cubicBezTo>
                  <a:pt x="1735" y="367"/>
                  <a:pt x="1759" y="359"/>
                  <a:pt x="1783" y="356"/>
                </a:cubicBezTo>
                <a:cubicBezTo>
                  <a:pt x="1783" y="358"/>
                  <a:pt x="1783" y="362"/>
                  <a:pt x="1783" y="364"/>
                </a:cubicBezTo>
                <a:cubicBezTo>
                  <a:pt x="1765" y="371"/>
                  <a:pt x="1746" y="377"/>
                  <a:pt x="1730" y="388"/>
                </a:cubicBezTo>
                <a:cubicBezTo>
                  <a:pt x="1685" y="417"/>
                  <a:pt x="1653" y="463"/>
                  <a:pt x="1606" y="488"/>
                </a:cubicBezTo>
                <a:cubicBezTo>
                  <a:pt x="1579" y="503"/>
                  <a:pt x="1552" y="518"/>
                  <a:pt x="1533" y="543"/>
                </a:cubicBezTo>
                <a:cubicBezTo>
                  <a:pt x="1512" y="572"/>
                  <a:pt x="1494" y="603"/>
                  <a:pt x="1475" y="633"/>
                </a:cubicBezTo>
                <a:cubicBezTo>
                  <a:pt x="1431" y="709"/>
                  <a:pt x="1386" y="785"/>
                  <a:pt x="1346" y="863"/>
                </a:cubicBezTo>
                <a:cubicBezTo>
                  <a:pt x="1365" y="847"/>
                  <a:pt x="1383" y="830"/>
                  <a:pt x="1404" y="818"/>
                </a:cubicBezTo>
                <a:cubicBezTo>
                  <a:pt x="1427" y="803"/>
                  <a:pt x="1453" y="792"/>
                  <a:pt x="1479" y="782"/>
                </a:cubicBezTo>
                <a:cubicBezTo>
                  <a:pt x="1480" y="785"/>
                  <a:pt x="1521" y="769"/>
                  <a:pt x="1522" y="772"/>
                </a:cubicBezTo>
                <a:cubicBezTo>
                  <a:pt x="1484" y="786"/>
                  <a:pt x="1412" y="832"/>
                  <a:pt x="1384" y="861"/>
                </a:cubicBezTo>
                <a:cubicBezTo>
                  <a:pt x="1360" y="888"/>
                  <a:pt x="1336" y="915"/>
                  <a:pt x="1318" y="947"/>
                </a:cubicBezTo>
                <a:cubicBezTo>
                  <a:pt x="1305" y="1032"/>
                  <a:pt x="1299" y="1118"/>
                  <a:pt x="1296" y="1203"/>
                </a:cubicBezTo>
                <a:cubicBezTo>
                  <a:pt x="1362" y="1177"/>
                  <a:pt x="1432" y="1157"/>
                  <a:pt x="1503" y="1154"/>
                </a:cubicBezTo>
                <a:cubicBezTo>
                  <a:pt x="1623" y="1152"/>
                  <a:pt x="1743" y="1165"/>
                  <a:pt x="1862" y="1179"/>
                </a:cubicBezTo>
                <a:cubicBezTo>
                  <a:pt x="1944" y="1189"/>
                  <a:pt x="2026" y="1197"/>
                  <a:pt x="2107" y="1189"/>
                </a:cubicBezTo>
                <a:cubicBezTo>
                  <a:pt x="2117" y="1188"/>
                  <a:pt x="2127" y="1188"/>
                  <a:pt x="2135" y="1181"/>
                </a:cubicBezTo>
                <a:cubicBezTo>
                  <a:pt x="2169" y="1150"/>
                  <a:pt x="2193" y="1108"/>
                  <a:pt x="2206" y="1064"/>
                </a:cubicBezTo>
                <a:cubicBezTo>
                  <a:pt x="2201" y="1107"/>
                  <a:pt x="2181" y="1147"/>
                  <a:pt x="2156" y="1181"/>
                </a:cubicBezTo>
                <a:cubicBezTo>
                  <a:pt x="2198" y="1171"/>
                  <a:pt x="2238" y="1163"/>
                  <a:pt x="2284" y="1134"/>
                </a:cubicBezTo>
                <a:cubicBezTo>
                  <a:pt x="2287" y="1137"/>
                  <a:pt x="2367" y="1098"/>
                  <a:pt x="2370" y="1101"/>
                </a:cubicBezTo>
                <a:cubicBezTo>
                  <a:pt x="2284" y="1168"/>
                  <a:pt x="2094" y="1232"/>
                  <a:pt x="1987" y="1237"/>
                </a:cubicBezTo>
                <a:cubicBezTo>
                  <a:pt x="2013" y="1254"/>
                  <a:pt x="2031" y="1279"/>
                  <a:pt x="2058" y="1294"/>
                </a:cubicBezTo>
                <a:cubicBezTo>
                  <a:pt x="2088" y="1309"/>
                  <a:pt x="2153" y="1329"/>
                  <a:pt x="2186" y="1338"/>
                </a:cubicBezTo>
                <a:cubicBezTo>
                  <a:pt x="2183" y="1341"/>
                  <a:pt x="2145" y="1334"/>
                  <a:pt x="2142" y="1334"/>
                </a:cubicBezTo>
                <a:cubicBezTo>
                  <a:pt x="2111" y="1329"/>
                  <a:pt x="2082" y="1318"/>
                  <a:pt x="2054" y="1306"/>
                </a:cubicBezTo>
                <a:cubicBezTo>
                  <a:pt x="2066" y="1329"/>
                  <a:pt x="2072" y="1355"/>
                  <a:pt x="2070" y="1382"/>
                </a:cubicBezTo>
                <a:cubicBezTo>
                  <a:pt x="2068" y="1341"/>
                  <a:pt x="2045" y="1303"/>
                  <a:pt x="2013" y="1279"/>
                </a:cubicBezTo>
                <a:cubicBezTo>
                  <a:pt x="1994" y="1266"/>
                  <a:pt x="1975" y="1252"/>
                  <a:pt x="1953" y="1242"/>
                </a:cubicBezTo>
                <a:cubicBezTo>
                  <a:pt x="1937" y="1234"/>
                  <a:pt x="1917" y="1237"/>
                  <a:pt x="1899" y="1236"/>
                </a:cubicBezTo>
                <a:cubicBezTo>
                  <a:pt x="1800" y="1235"/>
                  <a:pt x="1702" y="1229"/>
                  <a:pt x="1603" y="1230"/>
                </a:cubicBezTo>
                <a:cubicBezTo>
                  <a:pt x="1641" y="1263"/>
                  <a:pt x="1665" y="1306"/>
                  <a:pt x="1693" y="1347"/>
                </a:cubicBezTo>
                <a:cubicBezTo>
                  <a:pt x="1725" y="1394"/>
                  <a:pt x="1761" y="1438"/>
                  <a:pt x="1801" y="1478"/>
                </a:cubicBezTo>
                <a:cubicBezTo>
                  <a:pt x="1827" y="1507"/>
                  <a:pt x="1858" y="1532"/>
                  <a:pt x="1894" y="1547"/>
                </a:cubicBezTo>
                <a:cubicBezTo>
                  <a:pt x="1949" y="1572"/>
                  <a:pt x="2008" y="1581"/>
                  <a:pt x="2067" y="1586"/>
                </a:cubicBezTo>
                <a:cubicBezTo>
                  <a:pt x="2000" y="1590"/>
                  <a:pt x="1932" y="1580"/>
                  <a:pt x="1870" y="1553"/>
                </a:cubicBezTo>
                <a:cubicBezTo>
                  <a:pt x="1929" y="1603"/>
                  <a:pt x="1993" y="1647"/>
                  <a:pt x="2061" y="1682"/>
                </a:cubicBezTo>
                <a:cubicBezTo>
                  <a:pt x="2060" y="1686"/>
                  <a:pt x="2092" y="1699"/>
                  <a:pt x="2091" y="1702"/>
                </a:cubicBezTo>
                <a:cubicBezTo>
                  <a:pt x="2001" y="1661"/>
                  <a:pt x="1885" y="1595"/>
                  <a:pt x="1812" y="1528"/>
                </a:cubicBezTo>
                <a:cubicBezTo>
                  <a:pt x="1771" y="1487"/>
                  <a:pt x="1735" y="1441"/>
                  <a:pt x="1698" y="1398"/>
                </a:cubicBezTo>
                <a:cubicBezTo>
                  <a:pt x="1702" y="1456"/>
                  <a:pt x="1693" y="1514"/>
                  <a:pt x="1693" y="1572"/>
                </a:cubicBezTo>
                <a:cubicBezTo>
                  <a:pt x="1689" y="1571"/>
                  <a:pt x="1691" y="1636"/>
                  <a:pt x="1687" y="1636"/>
                </a:cubicBezTo>
                <a:cubicBezTo>
                  <a:pt x="1687" y="1577"/>
                  <a:pt x="1688" y="1451"/>
                  <a:pt x="1675" y="1393"/>
                </a:cubicBezTo>
                <a:cubicBezTo>
                  <a:pt x="1671" y="1374"/>
                  <a:pt x="1666" y="1355"/>
                  <a:pt x="1653" y="1339"/>
                </a:cubicBezTo>
                <a:cubicBezTo>
                  <a:pt x="1633" y="1312"/>
                  <a:pt x="1614" y="1285"/>
                  <a:pt x="1588" y="1264"/>
                </a:cubicBezTo>
                <a:cubicBezTo>
                  <a:pt x="1567" y="1245"/>
                  <a:pt x="1538" y="1238"/>
                  <a:pt x="1511" y="1235"/>
                </a:cubicBezTo>
                <a:cubicBezTo>
                  <a:pt x="1436" y="1239"/>
                  <a:pt x="1361" y="1259"/>
                  <a:pt x="1296" y="1296"/>
                </a:cubicBezTo>
                <a:cubicBezTo>
                  <a:pt x="1301" y="1435"/>
                  <a:pt x="1318" y="1575"/>
                  <a:pt x="1358" y="1709"/>
                </a:cubicBezTo>
                <a:cubicBezTo>
                  <a:pt x="1392" y="1826"/>
                  <a:pt x="1442" y="1939"/>
                  <a:pt x="1508" y="2041"/>
                </a:cubicBezTo>
                <a:cubicBezTo>
                  <a:pt x="1240" y="2041"/>
                  <a:pt x="1240" y="2041"/>
                  <a:pt x="1240" y="2041"/>
                </a:cubicBezTo>
                <a:cubicBezTo>
                  <a:pt x="1182" y="1828"/>
                  <a:pt x="1159" y="1605"/>
                  <a:pt x="1169" y="1384"/>
                </a:cubicBezTo>
                <a:cubicBezTo>
                  <a:pt x="1151" y="1365"/>
                  <a:pt x="1133" y="1346"/>
                  <a:pt x="1113" y="1331"/>
                </a:cubicBezTo>
                <a:cubicBezTo>
                  <a:pt x="1090" y="1310"/>
                  <a:pt x="1060" y="1297"/>
                  <a:pt x="1032" y="1284"/>
                </a:cubicBezTo>
                <a:cubicBezTo>
                  <a:pt x="970" y="1259"/>
                  <a:pt x="900" y="1247"/>
                  <a:pt x="834" y="1264"/>
                </a:cubicBezTo>
                <a:cubicBezTo>
                  <a:pt x="814" y="1268"/>
                  <a:pt x="799" y="1282"/>
                  <a:pt x="787" y="1297"/>
                </a:cubicBezTo>
                <a:cubicBezTo>
                  <a:pt x="768" y="1323"/>
                  <a:pt x="753" y="1353"/>
                  <a:pt x="749" y="1386"/>
                </a:cubicBezTo>
                <a:cubicBezTo>
                  <a:pt x="747" y="1405"/>
                  <a:pt x="751" y="1423"/>
                  <a:pt x="754" y="1442"/>
                </a:cubicBezTo>
                <a:cubicBezTo>
                  <a:pt x="747" y="1424"/>
                  <a:pt x="742" y="1404"/>
                  <a:pt x="744" y="1385"/>
                </a:cubicBezTo>
                <a:cubicBezTo>
                  <a:pt x="745" y="1350"/>
                  <a:pt x="760" y="1318"/>
                  <a:pt x="776" y="1289"/>
                </a:cubicBezTo>
                <a:cubicBezTo>
                  <a:pt x="728" y="1318"/>
                  <a:pt x="626" y="1425"/>
                  <a:pt x="591" y="1469"/>
                </a:cubicBezTo>
                <a:cubicBezTo>
                  <a:pt x="588" y="1466"/>
                  <a:pt x="646" y="1395"/>
                  <a:pt x="644" y="1392"/>
                </a:cubicBezTo>
                <a:cubicBezTo>
                  <a:pt x="683" y="1339"/>
                  <a:pt x="731" y="1290"/>
                  <a:pt x="790" y="1259"/>
                </a:cubicBezTo>
                <a:cubicBezTo>
                  <a:pt x="833" y="1236"/>
                  <a:pt x="882" y="1227"/>
                  <a:pt x="931" y="1227"/>
                </a:cubicBezTo>
                <a:cubicBezTo>
                  <a:pt x="882" y="1205"/>
                  <a:pt x="833" y="1185"/>
                  <a:pt x="784" y="1164"/>
                </a:cubicBezTo>
                <a:cubicBezTo>
                  <a:pt x="757" y="1154"/>
                  <a:pt x="731" y="1142"/>
                  <a:pt x="703" y="1136"/>
                </a:cubicBezTo>
                <a:cubicBezTo>
                  <a:pt x="636" y="1125"/>
                  <a:pt x="564" y="1125"/>
                  <a:pt x="499" y="1148"/>
                </a:cubicBezTo>
                <a:cubicBezTo>
                  <a:pt x="457" y="1175"/>
                  <a:pt x="448" y="1227"/>
                  <a:pt x="431" y="1270"/>
                </a:cubicBezTo>
                <a:cubicBezTo>
                  <a:pt x="442" y="1229"/>
                  <a:pt x="452" y="1185"/>
                  <a:pt x="480" y="1152"/>
                </a:cubicBezTo>
                <a:cubicBezTo>
                  <a:pt x="407" y="1170"/>
                  <a:pt x="330" y="1171"/>
                  <a:pt x="255" y="1161"/>
                </a:cubicBezTo>
                <a:cubicBezTo>
                  <a:pt x="189" y="1151"/>
                  <a:pt x="57" y="1090"/>
                  <a:pt x="0" y="1056"/>
                </a:cubicBezTo>
                <a:cubicBezTo>
                  <a:pt x="2" y="1054"/>
                  <a:pt x="73" y="1090"/>
                  <a:pt x="75" y="1088"/>
                </a:cubicBezTo>
                <a:cubicBezTo>
                  <a:pt x="139" y="1121"/>
                  <a:pt x="211" y="1133"/>
                  <a:pt x="281" y="1144"/>
                </a:cubicBezTo>
                <a:cubicBezTo>
                  <a:pt x="328" y="1151"/>
                  <a:pt x="376" y="1144"/>
                  <a:pt x="423" y="1136"/>
                </a:cubicBezTo>
                <a:cubicBezTo>
                  <a:pt x="477" y="1127"/>
                  <a:pt x="528" y="1103"/>
                  <a:pt x="583" y="1096"/>
                </a:cubicBezTo>
                <a:cubicBezTo>
                  <a:pt x="603" y="1094"/>
                  <a:pt x="623" y="1094"/>
                  <a:pt x="643" y="1095"/>
                </a:cubicBezTo>
                <a:cubicBezTo>
                  <a:pt x="594" y="1067"/>
                  <a:pt x="549" y="1031"/>
                  <a:pt x="512" y="988"/>
                </a:cubicBezTo>
                <a:cubicBezTo>
                  <a:pt x="442" y="915"/>
                  <a:pt x="393" y="819"/>
                  <a:pt x="390" y="717"/>
                </a:cubicBezTo>
                <a:cubicBezTo>
                  <a:pt x="386" y="661"/>
                  <a:pt x="404" y="577"/>
                  <a:pt x="412" y="522"/>
                </a:cubicBezTo>
                <a:cubicBezTo>
                  <a:pt x="414" y="522"/>
                  <a:pt x="411" y="552"/>
                  <a:pt x="413" y="552"/>
                </a:cubicBezTo>
                <a:cubicBezTo>
                  <a:pt x="400" y="640"/>
                  <a:pt x="386" y="735"/>
                  <a:pt x="426" y="819"/>
                </a:cubicBezTo>
                <a:cubicBezTo>
                  <a:pt x="465" y="917"/>
                  <a:pt x="543" y="997"/>
                  <a:pt x="637" y="1046"/>
                </a:cubicBezTo>
                <a:cubicBezTo>
                  <a:pt x="600" y="981"/>
                  <a:pt x="609" y="903"/>
                  <a:pt x="625" y="833"/>
                </a:cubicBezTo>
                <a:cubicBezTo>
                  <a:pt x="629" y="834"/>
                  <a:pt x="633" y="764"/>
                  <a:pt x="636" y="765"/>
                </a:cubicBezTo>
                <a:cubicBezTo>
                  <a:pt x="631" y="803"/>
                  <a:pt x="629" y="912"/>
                  <a:pt x="633" y="950"/>
                </a:cubicBezTo>
                <a:cubicBezTo>
                  <a:pt x="640" y="937"/>
                  <a:pt x="646" y="923"/>
                  <a:pt x="657" y="912"/>
                </a:cubicBezTo>
                <a:cubicBezTo>
                  <a:pt x="680" y="891"/>
                  <a:pt x="709" y="878"/>
                  <a:pt x="728" y="854"/>
                </a:cubicBezTo>
                <a:cubicBezTo>
                  <a:pt x="746" y="833"/>
                  <a:pt x="760" y="808"/>
                  <a:pt x="775" y="784"/>
                </a:cubicBezTo>
                <a:cubicBezTo>
                  <a:pt x="758" y="824"/>
                  <a:pt x="740" y="867"/>
                  <a:pt x="704" y="894"/>
                </a:cubicBezTo>
                <a:cubicBezTo>
                  <a:pt x="686" y="909"/>
                  <a:pt x="665" y="923"/>
                  <a:pt x="654" y="944"/>
                </a:cubicBezTo>
                <a:cubicBezTo>
                  <a:pt x="647" y="958"/>
                  <a:pt x="641" y="973"/>
                  <a:pt x="641" y="989"/>
                </a:cubicBezTo>
                <a:cubicBezTo>
                  <a:pt x="654" y="1031"/>
                  <a:pt x="688" y="1062"/>
                  <a:pt x="723" y="1085"/>
                </a:cubicBezTo>
                <a:cubicBezTo>
                  <a:pt x="819" y="1123"/>
                  <a:pt x="918" y="1150"/>
                  <a:pt x="1012" y="1191"/>
                </a:cubicBezTo>
                <a:cubicBezTo>
                  <a:pt x="1071" y="1216"/>
                  <a:pt x="1126" y="1249"/>
                  <a:pt x="1175" y="1290"/>
                </a:cubicBezTo>
                <a:cubicBezTo>
                  <a:pt x="1184" y="1177"/>
                  <a:pt x="1202" y="1064"/>
                  <a:pt x="1227" y="953"/>
                </a:cubicBezTo>
                <a:cubicBezTo>
                  <a:pt x="1241" y="891"/>
                  <a:pt x="1268" y="831"/>
                  <a:pt x="1306" y="779"/>
                </a:cubicBezTo>
                <a:cubicBezTo>
                  <a:pt x="1280" y="762"/>
                  <a:pt x="1079" y="691"/>
                  <a:pt x="1050" y="681"/>
                </a:cubicBezTo>
                <a:cubicBezTo>
                  <a:pt x="1051" y="673"/>
                  <a:pt x="1179" y="719"/>
                  <a:pt x="1180" y="711"/>
                </a:cubicBezTo>
                <a:cubicBezTo>
                  <a:pt x="1205" y="716"/>
                  <a:pt x="1273" y="729"/>
                  <a:pt x="1298" y="737"/>
                </a:cubicBezTo>
                <a:cubicBezTo>
                  <a:pt x="1261" y="682"/>
                  <a:pt x="1244" y="617"/>
                  <a:pt x="1212" y="559"/>
                </a:cubicBezTo>
                <a:cubicBezTo>
                  <a:pt x="1194" y="521"/>
                  <a:pt x="1163" y="492"/>
                  <a:pt x="1131" y="465"/>
                </a:cubicBezTo>
                <a:cubicBezTo>
                  <a:pt x="1088" y="428"/>
                  <a:pt x="1066" y="374"/>
                  <a:pt x="1050" y="322"/>
                </a:cubicBezTo>
                <a:cubicBezTo>
                  <a:pt x="1027" y="250"/>
                  <a:pt x="1007" y="177"/>
                  <a:pt x="991" y="104"/>
                </a:cubicBezTo>
                <a:cubicBezTo>
                  <a:pt x="993" y="103"/>
                  <a:pt x="996" y="102"/>
                  <a:pt x="998" y="101"/>
                </a:cubicBezTo>
                <a:cubicBezTo>
                  <a:pt x="1014" y="165"/>
                  <a:pt x="1033" y="227"/>
                  <a:pt x="1054" y="289"/>
                </a:cubicBezTo>
                <a:cubicBezTo>
                  <a:pt x="1068" y="330"/>
                  <a:pt x="1084" y="371"/>
                  <a:pt x="1110" y="406"/>
                </a:cubicBezTo>
                <a:cubicBezTo>
                  <a:pt x="1128" y="429"/>
                  <a:pt x="1154" y="445"/>
                  <a:pt x="1176" y="464"/>
                </a:cubicBezTo>
                <a:cubicBezTo>
                  <a:pt x="1190" y="476"/>
                  <a:pt x="1203" y="490"/>
                  <a:pt x="1216" y="503"/>
                </a:cubicBezTo>
                <a:cubicBezTo>
                  <a:pt x="1203" y="416"/>
                  <a:pt x="1204" y="327"/>
                  <a:pt x="1220" y="241"/>
                </a:cubicBezTo>
                <a:cubicBezTo>
                  <a:pt x="1227" y="197"/>
                  <a:pt x="1242" y="156"/>
                  <a:pt x="1253" y="113"/>
                </a:cubicBezTo>
                <a:cubicBezTo>
                  <a:pt x="1254" y="113"/>
                  <a:pt x="1258" y="113"/>
                  <a:pt x="1260" y="113"/>
                </a:cubicBezTo>
                <a:cubicBezTo>
                  <a:pt x="1248" y="168"/>
                  <a:pt x="1232" y="222"/>
                  <a:pt x="1228" y="279"/>
                </a:cubicBezTo>
                <a:cubicBezTo>
                  <a:pt x="1209" y="437"/>
                  <a:pt x="1250" y="602"/>
                  <a:pt x="1343" y="732"/>
                </a:cubicBezTo>
                <a:cubicBezTo>
                  <a:pt x="1362" y="708"/>
                  <a:pt x="1383" y="685"/>
                  <a:pt x="1401" y="659"/>
                </a:cubicBezTo>
                <a:cubicBezTo>
                  <a:pt x="1435" y="609"/>
                  <a:pt x="1468" y="558"/>
                  <a:pt x="1493" y="502"/>
                </a:cubicBezTo>
                <a:cubicBezTo>
                  <a:pt x="1532" y="421"/>
                  <a:pt x="1560" y="334"/>
                  <a:pt x="1574" y="2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52" tIns="45727" rIns="91452" bIns="45727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xmlns="" id="{A4962CC6-20B2-49BE-AEBA-88E1E24FC889}"/>
              </a:ext>
            </a:extLst>
          </p:cNvPr>
          <p:cNvSpPr/>
          <p:nvPr/>
        </p:nvSpPr>
        <p:spPr>
          <a:xfrm>
            <a:off x="3188952" y="3502105"/>
            <a:ext cx="425544" cy="414350"/>
          </a:xfrm>
          <a:prstGeom prst="ellipse">
            <a:avLst/>
          </a:prstGeom>
          <a:solidFill>
            <a:srgbClr val="FE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4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xmlns="" id="{B1D68224-24F1-4587-BCC2-3FF80C40D1AC}"/>
              </a:ext>
            </a:extLst>
          </p:cNvPr>
          <p:cNvSpPr/>
          <p:nvPr/>
        </p:nvSpPr>
        <p:spPr>
          <a:xfrm>
            <a:off x="4405606" y="2410168"/>
            <a:ext cx="233551" cy="227408"/>
          </a:xfrm>
          <a:prstGeom prst="ellipse">
            <a:avLst/>
          </a:prstGeom>
          <a:solidFill>
            <a:srgbClr val="9CE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8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5" name="Oval 12">
            <a:extLst>
              <a:ext uri="{FF2B5EF4-FFF2-40B4-BE49-F238E27FC236}">
                <a16:creationId xmlns:a16="http://schemas.microsoft.com/office/drawing/2014/main" xmlns="" id="{8D79DA30-1628-4224-869A-959F161E69A1}"/>
              </a:ext>
            </a:extLst>
          </p:cNvPr>
          <p:cNvSpPr/>
          <p:nvPr/>
        </p:nvSpPr>
        <p:spPr>
          <a:xfrm>
            <a:off x="3687932" y="3310569"/>
            <a:ext cx="416196" cy="405250"/>
          </a:xfrm>
          <a:prstGeom prst="ellipse">
            <a:avLst/>
          </a:prstGeom>
          <a:solidFill>
            <a:srgbClr val="FE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8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xmlns="" id="{3BEECF39-AD5E-4724-A812-FB7F27A65D9B}"/>
              </a:ext>
            </a:extLst>
          </p:cNvPr>
          <p:cNvSpPr/>
          <p:nvPr/>
        </p:nvSpPr>
        <p:spPr>
          <a:xfrm>
            <a:off x="2906314" y="5154339"/>
            <a:ext cx="327731" cy="319111"/>
          </a:xfrm>
          <a:prstGeom prst="ellipse">
            <a:avLst/>
          </a:prstGeom>
          <a:solidFill>
            <a:srgbClr val="9CE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8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7" name="Oval 15">
            <a:extLst>
              <a:ext uri="{FF2B5EF4-FFF2-40B4-BE49-F238E27FC236}">
                <a16:creationId xmlns:a16="http://schemas.microsoft.com/office/drawing/2014/main" xmlns="" id="{15DBA57A-39B9-4FF6-90E3-A5E940120A54}"/>
              </a:ext>
            </a:extLst>
          </p:cNvPr>
          <p:cNvSpPr/>
          <p:nvPr/>
        </p:nvSpPr>
        <p:spPr>
          <a:xfrm>
            <a:off x="5004376" y="3701709"/>
            <a:ext cx="422390" cy="411280"/>
          </a:xfrm>
          <a:prstGeom prst="ellipse">
            <a:avLst/>
          </a:prstGeom>
          <a:solidFill>
            <a:srgbClr val="9CE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4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xmlns="" id="{E8CC0FD9-61DB-40A5-8732-537CB0E47BFE}"/>
              </a:ext>
            </a:extLst>
          </p:cNvPr>
          <p:cNvSpPr/>
          <p:nvPr/>
        </p:nvSpPr>
        <p:spPr>
          <a:xfrm>
            <a:off x="2796544" y="4791060"/>
            <a:ext cx="116475" cy="113411"/>
          </a:xfrm>
          <a:prstGeom prst="ellipse">
            <a:avLst/>
          </a:prstGeom>
          <a:solidFill>
            <a:srgbClr val="9CE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8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xmlns="" id="{74882C8E-C048-450D-A51B-D6F5D170EA6A}"/>
              </a:ext>
            </a:extLst>
          </p:cNvPr>
          <p:cNvSpPr/>
          <p:nvPr/>
        </p:nvSpPr>
        <p:spPr>
          <a:xfrm>
            <a:off x="5152442" y="5492904"/>
            <a:ext cx="292257" cy="284569"/>
          </a:xfrm>
          <a:prstGeom prst="ellipse">
            <a:avLst/>
          </a:prstGeom>
          <a:solidFill>
            <a:srgbClr val="FE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4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xmlns="" id="{A834249E-6A2B-42F1-B353-EF93773B1566}"/>
              </a:ext>
            </a:extLst>
          </p:cNvPr>
          <p:cNvSpPr/>
          <p:nvPr/>
        </p:nvSpPr>
        <p:spPr>
          <a:xfrm>
            <a:off x="2780677" y="3111861"/>
            <a:ext cx="299815" cy="291929"/>
          </a:xfrm>
          <a:prstGeom prst="ellipse">
            <a:avLst/>
          </a:prstGeom>
          <a:solidFill>
            <a:srgbClr val="9CE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4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xmlns="" id="{8983EE74-ACA8-4D62-AC75-C8E537D31063}"/>
              </a:ext>
            </a:extLst>
          </p:cNvPr>
          <p:cNvSpPr/>
          <p:nvPr/>
        </p:nvSpPr>
        <p:spPr>
          <a:xfrm>
            <a:off x="3461773" y="5131614"/>
            <a:ext cx="149908" cy="145965"/>
          </a:xfrm>
          <a:prstGeom prst="ellipse">
            <a:avLst/>
          </a:prstGeom>
          <a:solidFill>
            <a:srgbClr val="FE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4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2" name="椭圆 119">
            <a:extLst>
              <a:ext uri="{FF2B5EF4-FFF2-40B4-BE49-F238E27FC236}">
                <a16:creationId xmlns:a16="http://schemas.microsoft.com/office/drawing/2014/main" xmlns="" id="{598C094F-A75C-4491-99E0-B93F662C277A}"/>
              </a:ext>
            </a:extLst>
          </p:cNvPr>
          <p:cNvSpPr/>
          <p:nvPr/>
        </p:nvSpPr>
        <p:spPr>
          <a:xfrm>
            <a:off x="5534305" y="2999809"/>
            <a:ext cx="281539" cy="274135"/>
          </a:xfrm>
          <a:prstGeom prst="ellipse">
            <a:avLst/>
          </a:prstGeom>
          <a:solidFill>
            <a:srgbClr val="FE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endParaRPr lang="zh-CN" altLang="en-US" sz="28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xmlns="" id="{31EFED51-6187-42BB-A49E-A4BAA34FF2A0}"/>
              </a:ext>
            </a:extLst>
          </p:cNvPr>
          <p:cNvSpPr/>
          <p:nvPr/>
        </p:nvSpPr>
        <p:spPr>
          <a:xfrm>
            <a:off x="5005007" y="2267962"/>
            <a:ext cx="124033" cy="120771"/>
          </a:xfrm>
          <a:prstGeom prst="ellipse">
            <a:avLst/>
          </a:prstGeom>
          <a:solidFill>
            <a:srgbClr val="9CE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4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5" name="椭圆 218">
            <a:extLst>
              <a:ext uri="{FF2B5EF4-FFF2-40B4-BE49-F238E27FC236}">
                <a16:creationId xmlns:a16="http://schemas.microsoft.com/office/drawing/2014/main" xmlns="" id="{4A16DFEA-05C0-4325-8B6D-F12B18396F14}"/>
              </a:ext>
            </a:extLst>
          </p:cNvPr>
          <p:cNvSpPr/>
          <p:nvPr/>
        </p:nvSpPr>
        <p:spPr>
          <a:xfrm>
            <a:off x="1292523" y="3824381"/>
            <a:ext cx="759197" cy="739227"/>
          </a:xfrm>
          <a:prstGeom prst="ellipse">
            <a:avLst/>
          </a:prstGeom>
          <a:solidFill>
            <a:srgbClr val="FE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xmlns="" id="{45F2D1B8-55D1-4A3B-AB52-08C18545BBB3}"/>
              </a:ext>
            </a:extLst>
          </p:cNvPr>
          <p:cNvSpPr/>
          <p:nvPr/>
        </p:nvSpPr>
        <p:spPr bwMode="auto">
          <a:xfrm>
            <a:off x="6272354" y="1726303"/>
            <a:ext cx="2017110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 послании Президента Российской Федерации</a:t>
            </a: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xmlns="" id="{DDFD6963-C5F2-4057-9F2C-CD6F83108BC4}"/>
              </a:ext>
            </a:extLst>
          </p:cNvPr>
          <p:cNvSpPr/>
          <p:nvPr/>
        </p:nvSpPr>
        <p:spPr bwMode="auto">
          <a:xfrm>
            <a:off x="883142" y="1725656"/>
            <a:ext cx="2017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направлениях бюджетной, налоговой и долговой  </a:t>
            </a: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ru-RU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. </a:t>
            </a:r>
            <a:endParaRPr lang="ru-RU" altLang="zh-CN" sz="12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19606" y="604431"/>
            <a:ext cx="5044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</a:t>
            </a:r>
            <a:r>
              <a:rPr lang="ru-RU" b="1" i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основывается на:</a:t>
            </a:r>
            <a:endParaRPr lang="ru-RU" i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15">
            <a:extLst>
              <a:ext uri="{FF2B5EF4-FFF2-40B4-BE49-F238E27FC236}">
                <a16:creationId xmlns:a16="http://schemas.microsoft.com/office/drawing/2014/main" xmlns="" id="{A834249E-6A2B-42F1-B353-EF93773B1566}"/>
              </a:ext>
            </a:extLst>
          </p:cNvPr>
          <p:cNvSpPr/>
          <p:nvPr/>
        </p:nvSpPr>
        <p:spPr>
          <a:xfrm>
            <a:off x="3471910" y="1853351"/>
            <a:ext cx="783130" cy="720744"/>
          </a:xfrm>
          <a:prstGeom prst="ellipse">
            <a:avLst/>
          </a:prstGeom>
          <a:solidFill>
            <a:srgbClr val="9CE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4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49" name="椭圆 119">
            <a:extLst>
              <a:ext uri="{FF2B5EF4-FFF2-40B4-BE49-F238E27FC236}">
                <a16:creationId xmlns:a16="http://schemas.microsoft.com/office/drawing/2014/main" xmlns="" id="{598C094F-A75C-4491-99E0-B93F662C277A}"/>
              </a:ext>
            </a:extLst>
          </p:cNvPr>
          <p:cNvSpPr/>
          <p:nvPr/>
        </p:nvSpPr>
        <p:spPr>
          <a:xfrm>
            <a:off x="5398354" y="1921049"/>
            <a:ext cx="719071" cy="721134"/>
          </a:xfrm>
          <a:prstGeom prst="ellipse">
            <a:avLst/>
          </a:prstGeom>
          <a:solidFill>
            <a:srgbClr val="FE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endParaRPr lang="zh-CN" altLang="en-US" sz="28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50" name="Oval 15">
            <a:extLst>
              <a:ext uri="{FF2B5EF4-FFF2-40B4-BE49-F238E27FC236}">
                <a16:creationId xmlns:a16="http://schemas.microsoft.com/office/drawing/2014/main" xmlns="" id="{A834249E-6A2B-42F1-B353-EF93773B1566}"/>
              </a:ext>
            </a:extLst>
          </p:cNvPr>
          <p:cNvSpPr/>
          <p:nvPr/>
        </p:nvSpPr>
        <p:spPr>
          <a:xfrm>
            <a:off x="6140570" y="3711864"/>
            <a:ext cx="783130" cy="720744"/>
          </a:xfrm>
          <a:prstGeom prst="ellipse">
            <a:avLst/>
          </a:prstGeom>
          <a:solidFill>
            <a:srgbClr val="9CE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4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51" name="椭圆 119">
            <a:extLst>
              <a:ext uri="{FF2B5EF4-FFF2-40B4-BE49-F238E27FC236}">
                <a16:creationId xmlns:a16="http://schemas.microsoft.com/office/drawing/2014/main" xmlns="" id="{598C094F-A75C-4491-99E0-B93F662C277A}"/>
              </a:ext>
            </a:extLst>
          </p:cNvPr>
          <p:cNvSpPr/>
          <p:nvPr/>
        </p:nvSpPr>
        <p:spPr>
          <a:xfrm>
            <a:off x="6052941" y="4981681"/>
            <a:ext cx="719071" cy="721134"/>
          </a:xfrm>
          <a:prstGeom prst="ellipse">
            <a:avLst/>
          </a:prstGeom>
          <a:solidFill>
            <a:srgbClr val="FE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endParaRPr lang="zh-CN" altLang="en-US" sz="28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0870" y="3161972"/>
            <a:ext cx="2603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 социально-экономического 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sz="1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412476" y="3161972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 прогнозе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 период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370967" y="4734771"/>
            <a:ext cx="23690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программах</a:t>
            </a:r>
            <a:endParaRPr lang="ru-RU" sz="1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>
            <a:extLst>
              <a:ext uri="{FF2B5EF4-FFF2-40B4-BE49-F238E27FC236}">
                <a16:creationId xmlns:a16="http://schemas.microsoft.com/office/drawing/2014/main" xmlns="" id="{612147DC-EE1C-442A-81F8-0A5942A40C71}"/>
              </a:ext>
            </a:extLst>
          </p:cNvPr>
          <p:cNvGrpSpPr/>
          <p:nvPr/>
        </p:nvGrpSpPr>
        <p:grpSpPr>
          <a:xfrm>
            <a:off x="587202" y="2852936"/>
            <a:ext cx="4550431" cy="3312368"/>
            <a:chOff x="3101976" y="2221750"/>
            <a:chExt cx="5699124" cy="4096045"/>
          </a:xfrm>
        </p:grpSpPr>
        <p:sp>
          <p:nvSpPr>
            <p:cNvPr id="3" name="Freeform 12">
              <a:extLst>
                <a:ext uri="{FF2B5EF4-FFF2-40B4-BE49-F238E27FC236}">
                  <a16:creationId xmlns:a16="http://schemas.microsoft.com/office/drawing/2014/main" xmlns="" id="{619CB139-5257-4E9D-B082-BC4229B1B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034" y="2432976"/>
              <a:ext cx="69071" cy="870610"/>
            </a:xfrm>
            <a:custGeom>
              <a:avLst/>
              <a:gdLst>
                <a:gd name="T0" fmla="*/ 7 w 18"/>
                <a:gd name="T1" fmla="*/ 0 h 229"/>
                <a:gd name="T2" fmla="*/ 18 w 18"/>
                <a:gd name="T3" fmla="*/ 211 h 229"/>
                <a:gd name="T4" fmla="*/ 18 w 18"/>
                <a:gd name="T5" fmla="*/ 214 h 229"/>
                <a:gd name="T6" fmla="*/ 18 w 18"/>
                <a:gd name="T7" fmla="*/ 216 h 229"/>
                <a:gd name="T8" fmla="*/ 17 w 18"/>
                <a:gd name="T9" fmla="*/ 219 h 229"/>
                <a:gd name="T10" fmla="*/ 15 w 18"/>
                <a:gd name="T11" fmla="*/ 221 h 229"/>
                <a:gd name="T12" fmla="*/ 14 w 18"/>
                <a:gd name="T13" fmla="*/ 223 h 229"/>
                <a:gd name="T14" fmla="*/ 13 w 18"/>
                <a:gd name="T15" fmla="*/ 225 h 229"/>
                <a:gd name="T16" fmla="*/ 13 w 18"/>
                <a:gd name="T17" fmla="*/ 227 h 229"/>
                <a:gd name="T18" fmla="*/ 13 w 18"/>
                <a:gd name="T19" fmla="*/ 229 h 229"/>
                <a:gd name="T20" fmla="*/ 0 w 18"/>
                <a:gd name="T21" fmla="*/ 13 h 229"/>
                <a:gd name="T22" fmla="*/ 1 w 18"/>
                <a:gd name="T23" fmla="*/ 12 h 229"/>
                <a:gd name="T24" fmla="*/ 1 w 18"/>
                <a:gd name="T25" fmla="*/ 10 h 229"/>
                <a:gd name="T26" fmla="*/ 2 w 18"/>
                <a:gd name="T27" fmla="*/ 9 h 229"/>
                <a:gd name="T28" fmla="*/ 3 w 18"/>
                <a:gd name="T29" fmla="*/ 7 h 229"/>
                <a:gd name="T30" fmla="*/ 4 w 18"/>
                <a:gd name="T31" fmla="*/ 5 h 229"/>
                <a:gd name="T32" fmla="*/ 6 w 18"/>
                <a:gd name="T33" fmla="*/ 4 h 229"/>
                <a:gd name="T34" fmla="*/ 6 w 18"/>
                <a:gd name="T35" fmla="*/ 2 h 229"/>
                <a:gd name="T36" fmla="*/ 7 w 18"/>
                <a:gd name="T3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29">
                  <a:moveTo>
                    <a:pt x="7" y="0"/>
                  </a:moveTo>
                  <a:cubicBezTo>
                    <a:pt x="10" y="70"/>
                    <a:pt x="14" y="141"/>
                    <a:pt x="18" y="211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7" y="219"/>
                    <a:pt x="17" y="219"/>
                    <a:pt x="17" y="219"/>
                  </a:cubicBezTo>
                  <a:cubicBezTo>
                    <a:pt x="15" y="221"/>
                    <a:pt x="15" y="221"/>
                    <a:pt x="15" y="221"/>
                  </a:cubicBezTo>
                  <a:cubicBezTo>
                    <a:pt x="14" y="223"/>
                    <a:pt x="14" y="223"/>
                    <a:pt x="14" y="223"/>
                  </a:cubicBezTo>
                  <a:cubicBezTo>
                    <a:pt x="13" y="225"/>
                    <a:pt x="13" y="225"/>
                    <a:pt x="13" y="225"/>
                  </a:cubicBezTo>
                  <a:cubicBezTo>
                    <a:pt x="13" y="227"/>
                    <a:pt x="13" y="227"/>
                    <a:pt x="13" y="227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9" y="157"/>
                    <a:pt x="5" y="85"/>
                    <a:pt x="0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C920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xmlns="" id="{170D3BEF-EF32-474D-AA00-F6DC77989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646" y="2411310"/>
              <a:ext cx="431283" cy="916371"/>
            </a:xfrm>
            <a:custGeom>
              <a:avLst/>
              <a:gdLst>
                <a:gd name="T0" fmla="*/ 267 w 267"/>
                <a:gd name="T1" fmla="*/ 0 h 563"/>
                <a:gd name="T2" fmla="*/ 180 w 267"/>
                <a:gd name="T3" fmla="*/ 487 h 563"/>
                <a:gd name="T4" fmla="*/ 0 w 267"/>
                <a:gd name="T5" fmla="*/ 563 h 563"/>
                <a:gd name="T6" fmla="*/ 80 w 267"/>
                <a:gd name="T7" fmla="*/ 57 h 563"/>
                <a:gd name="T8" fmla="*/ 267 w 267"/>
                <a:gd name="T9" fmla="*/ 0 h 563"/>
                <a:gd name="connsiteX0" fmla="*/ 10000 w 10000"/>
                <a:gd name="connsiteY0" fmla="*/ 107 h 10107"/>
                <a:gd name="connsiteX1" fmla="*/ 6742 w 10000"/>
                <a:gd name="connsiteY1" fmla="*/ 8757 h 10107"/>
                <a:gd name="connsiteX2" fmla="*/ 0 w 10000"/>
                <a:gd name="connsiteY2" fmla="*/ 10107 h 10107"/>
                <a:gd name="connsiteX3" fmla="*/ 1142 w 10000"/>
                <a:gd name="connsiteY3" fmla="*/ 0 h 10107"/>
                <a:gd name="connsiteX4" fmla="*/ 10000 w 10000"/>
                <a:gd name="connsiteY4" fmla="*/ 107 h 10107"/>
                <a:gd name="connsiteX0" fmla="*/ 10056 w 10056"/>
                <a:gd name="connsiteY0" fmla="*/ 0 h 10133"/>
                <a:gd name="connsiteX1" fmla="*/ 6742 w 10056"/>
                <a:gd name="connsiteY1" fmla="*/ 8783 h 10133"/>
                <a:gd name="connsiteX2" fmla="*/ 0 w 10056"/>
                <a:gd name="connsiteY2" fmla="*/ 10133 h 10133"/>
                <a:gd name="connsiteX3" fmla="*/ 1142 w 10056"/>
                <a:gd name="connsiteY3" fmla="*/ 26 h 10133"/>
                <a:gd name="connsiteX4" fmla="*/ 10056 w 10056"/>
                <a:gd name="connsiteY4" fmla="*/ 0 h 1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6" h="10133">
                  <a:moveTo>
                    <a:pt x="10056" y="0"/>
                  </a:moveTo>
                  <a:lnTo>
                    <a:pt x="6742" y="8783"/>
                  </a:lnTo>
                  <a:lnTo>
                    <a:pt x="0" y="10133"/>
                  </a:lnTo>
                  <a:lnTo>
                    <a:pt x="1142" y="26"/>
                  </a:lnTo>
                  <a:lnTo>
                    <a:pt x="1005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22">
              <a:extLst>
                <a:ext uri="{FF2B5EF4-FFF2-40B4-BE49-F238E27FC236}">
                  <a16:creationId xmlns:a16="http://schemas.microsoft.com/office/drawing/2014/main" xmlns="" id="{8E4AF8F2-7EFF-4FBB-BFCB-F08BFF522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668" y="2469921"/>
              <a:ext cx="395147" cy="987871"/>
            </a:xfrm>
            <a:custGeom>
              <a:avLst/>
              <a:gdLst>
                <a:gd name="T0" fmla="*/ 85 w 104"/>
                <a:gd name="T1" fmla="*/ 33 h 260"/>
                <a:gd name="T2" fmla="*/ 84 w 104"/>
                <a:gd name="T3" fmla="*/ 32 h 260"/>
                <a:gd name="T4" fmla="*/ 82 w 104"/>
                <a:gd name="T5" fmla="*/ 29 h 260"/>
                <a:gd name="T6" fmla="*/ 79 w 104"/>
                <a:gd name="T7" fmla="*/ 27 h 260"/>
                <a:gd name="T8" fmla="*/ 78 w 104"/>
                <a:gd name="T9" fmla="*/ 27 h 260"/>
                <a:gd name="T10" fmla="*/ 76 w 104"/>
                <a:gd name="T11" fmla="*/ 26 h 260"/>
                <a:gd name="T12" fmla="*/ 74 w 104"/>
                <a:gd name="T13" fmla="*/ 25 h 260"/>
                <a:gd name="T14" fmla="*/ 74 w 104"/>
                <a:gd name="T15" fmla="*/ 25 h 260"/>
                <a:gd name="T16" fmla="*/ 73 w 104"/>
                <a:gd name="T17" fmla="*/ 25 h 260"/>
                <a:gd name="T18" fmla="*/ 71 w 104"/>
                <a:gd name="T19" fmla="*/ 24 h 260"/>
                <a:gd name="T20" fmla="*/ 69 w 104"/>
                <a:gd name="T21" fmla="*/ 23 h 260"/>
                <a:gd name="T22" fmla="*/ 66 w 104"/>
                <a:gd name="T23" fmla="*/ 22 h 260"/>
                <a:gd name="T24" fmla="*/ 64 w 104"/>
                <a:gd name="T25" fmla="*/ 22 h 260"/>
                <a:gd name="T26" fmla="*/ 62 w 104"/>
                <a:gd name="T27" fmla="*/ 21 h 260"/>
                <a:gd name="T28" fmla="*/ 62 w 104"/>
                <a:gd name="T29" fmla="*/ 21 h 260"/>
                <a:gd name="T30" fmla="*/ 61 w 104"/>
                <a:gd name="T31" fmla="*/ 21 h 260"/>
                <a:gd name="T32" fmla="*/ 58 w 104"/>
                <a:gd name="T33" fmla="*/ 20 h 260"/>
                <a:gd name="T34" fmla="*/ 56 w 104"/>
                <a:gd name="T35" fmla="*/ 20 h 260"/>
                <a:gd name="T36" fmla="*/ 54 w 104"/>
                <a:gd name="T37" fmla="*/ 20 h 260"/>
                <a:gd name="T38" fmla="*/ 52 w 104"/>
                <a:gd name="T39" fmla="*/ 19 h 260"/>
                <a:gd name="T40" fmla="*/ 51 w 104"/>
                <a:gd name="T41" fmla="*/ 19 h 260"/>
                <a:gd name="T42" fmla="*/ 36 w 104"/>
                <a:gd name="T43" fmla="*/ 18 h 260"/>
                <a:gd name="T44" fmla="*/ 24 w 104"/>
                <a:gd name="T45" fmla="*/ 15 h 260"/>
                <a:gd name="T46" fmla="*/ 13 w 104"/>
                <a:gd name="T47" fmla="*/ 12 h 260"/>
                <a:gd name="T48" fmla="*/ 3 w 104"/>
                <a:gd name="T49" fmla="*/ 6 h 260"/>
                <a:gd name="T50" fmla="*/ 0 w 104"/>
                <a:gd name="T51" fmla="*/ 2 h 260"/>
                <a:gd name="T52" fmla="*/ 22 w 104"/>
                <a:gd name="T53" fmla="*/ 219 h 260"/>
                <a:gd name="T54" fmla="*/ 24 w 104"/>
                <a:gd name="T55" fmla="*/ 224 h 260"/>
                <a:gd name="T56" fmla="*/ 28 w 104"/>
                <a:gd name="T57" fmla="*/ 229 h 260"/>
                <a:gd name="T58" fmla="*/ 29 w 104"/>
                <a:gd name="T59" fmla="*/ 229 h 260"/>
                <a:gd name="T60" fmla="*/ 30 w 104"/>
                <a:gd name="T61" fmla="*/ 230 h 260"/>
                <a:gd name="T62" fmla="*/ 32 w 104"/>
                <a:gd name="T63" fmla="*/ 232 h 260"/>
                <a:gd name="T64" fmla="*/ 34 w 104"/>
                <a:gd name="T65" fmla="*/ 233 h 260"/>
                <a:gd name="T66" fmla="*/ 36 w 104"/>
                <a:gd name="T67" fmla="*/ 234 h 260"/>
                <a:gd name="T68" fmla="*/ 36 w 104"/>
                <a:gd name="T69" fmla="*/ 234 h 260"/>
                <a:gd name="T70" fmla="*/ 37 w 104"/>
                <a:gd name="T71" fmla="*/ 234 h 260"/>
                <a:gd name="T72" fmla="*/ 39 w 104"/>
                <a:gd name="T73" fmla="*/ 235 h 260"/>
                <a:gd name="T74" fmla="*/ 41 w 104"/>
                <a:gd name="T75" fmla="*/ 236 h 260"/>
                <a:gd name="T76" fmla="*/ 43 w 104"/>
                <a:gd name="T77" fmla="*/ 236 h 260"/>
                <a:gd name="T78" fmla="*/ 45 w 104"/>
                <a:gd name="T79" fmla="*/ 237 h 260"/>
                <a:gd name="T80" fmla="*/ 45 w 104"/>
                <a:gd name="T81" fmla="*/ 237 h 260"/>
                <a:gd name="T82" fmla="*/ 46 w 104"/>
                <a:gd name="T83" fmla="*/ 237 h 260"/>
                <a:gd name="T84" fmla="*/ 48 w 104"/>
                <a:gd name="T85" fmla="*/ 238 h 260"/>
                <a:gd name="T86" fmla="*/ 51 w 104"/>
                <a:gd name="T87" fmla="*/ 239 h 260"/>
                <a:gd name="T88" fmla="*/ 53 w 104"/>
                <a:gd name="T89" fmla="*/ 239 h 260"/>
                <a:gd name="T90" fmla="*/ 55 w 104"/>
                <a:gd name="T91" fmla="*/ 240 h 260"/>
                <a:gd name="T92" fmla="*/ 57 w 104"/>
                <a:gd name="T93" fmla="*/ 240 h 260"/>
                <a:gd name="T94" fmla="*/ 57 w 104"/>
                <a:gd name="T95" fmla="*/ 240 h 260"/>
                <a:gd name="T96" fmla="*/ 60 w 104"/>
                <a:gd name="T97" fmla="*/ 240 h 260"/>
                <a:gd name="T98" fmla="*/ 63 w 104"/>
                <a:gd name="T99" fmla="*/ 241 h 260"/>
                <a:gd name="T100" fmla="*/ 66 w 104"/>
                <a:gd name="T101" fmla="*/ 241 h 260"/>
                <a:gd name="T102" fmla="*/ 68 w 104"/>
                <a:gd name="T103" fmla="*/ 241 h 260"/>
                <a:gd name="T104" fmla="*/ 71 w 104"/>
                <a:gd name="T105" fmla="*/ 241 h 260"/>
                <a:gd name="T106" fmla="*/ 82 w 104"/>
                <a:gd name="T107" fmla="*/ 244 h 260"/>
                <a:gd name="T108" fmla="*/ 92 w 104"/>
                <a:gd name="T109" fmla="*/ 248 h 260"/>
                <a:gd name="T110" fmla="*/ 97 w 104"/>
                <a:gd name="T111" fmla="*/ 250 h 260"/>
                <a:gd name="T112" fmla="*/ 100 w 104"/>
                <a:gd name="T113" fmla="*/ 253 h 260"/>
                <a:gd name="T114" fmla="*/ 102 w 104"/>
                <a:gd name="T115" fmla="*/ 256 h 260"/>
                <a:gd name="T116" fmla="*/ 104 w 104"/>
                <a:gd name="T117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" h="260">
                  <a:moveTo>
                    <a:pt x="86" y="35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46" y="19"/>
                    <a:pt x="41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17"/>
                    <a:pt x="28" y="16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0" y="14"/>
                    <a:pt x="16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0" y="11"/>
                    <a:pt x="8" y="10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73"/>
                    <a:pt x="15" y="146"/>
                    <a:pt x="22" y="219"/>
                  </a:cubicBezTo>
                  <a:cubicBezTo>
                    <a:pt x="23" y="222"/>
                    <a:pt x="23" y="222"/>
                    <a:pt x="23" y="222"/>
                  </a:cubicBezTo>
                  <a:cubicBezTo>
                    <a:pt x="24" y="224"/>
                    <a:pt x="24" y="224"/>
                    <a:pt x="24" y="224"/>
                  </a:cubicBezTo>
                  <a:cubicBezTo>
                    <a:pt x="26" y="227"/>
                    <a:pt x="26" y="227"/>
                    <a:pt x="26" y="227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9" y="229"/>
                    <a:pt x="29" y="229"/>
                    <a:pt x="29" y="229"/>
                  </a:cubicBezTo>
                  <a:cubicBezTo>
                    <a:pt x="29" y="230"/>
                    <a:pt x="29" y="230"/>
                    <a:pt x="29" y="230"/>
                  </a:cubicBezTo>
                  <a:cubicBezTo>
                    <a:pt x="30" y="230"/>
                    <a:pt x="30" y="230"/>
                    <a:pt x="30" y="230"/>
                  </a:cubicBezTo>
                  <a:cubicBezTo>
                    <a:pt x="31" y="231"/>
                    <a:pt x="31" y="231"/>
                    <a:pt x="31" y="231"/>
                  </a:cubicBezTo>
                  <a:cubicBezTo>
                    <a:pt x="32" y="232"/>
                    <a:pt x="32" y="232"/>
                    <a:pt x="32" y="232"/>
                  </a:cubicBezTo>
                  <a:cubicBezTo>
                    <a:pt x="33" y="232"/>
                    <a:pt x="33" y="232"/>
                    <a:pt x="33" y="232"/>
                  </a:cubicBezTo>
                  <a:cubicBezTo>
                    <a:pt x="34" y="233"/>
                    <a:pt x="34" y="233"/>
                    <a:pt x="34" y="233"/>
                  </a:cubicBezTo>
                  <a:cubicBezTo>
                    <a:pt x="35" y="233"/>
                    <a:pt x="35" y="233"/>
                    <a:pt x="35" y="233"/>
                  </a:cubicBezTo>
                  <a:cubicBezTo>
                    <a:pt x="36" y="234"/>
                    <a:pt x="36" y="234"/>
                    <a:pt x="36" y="234"/>
                  </a:cubicBezTo>
                  <a:cubicBezTo>
                    <a:pt x="36" y="234"/>
                    <a:pt x="36" y="234"/>
                    <a:pt x="36" y="234"/>
                  </a:cubicBezTo>
                  <a:cubicBezTo>
                    <a:pt x="36" y="234"/>
                    <a:pt x="36" y="234"/>
                    <a:pt x="36" y="234"/>
                  </a:cubicBezTo>
                  <a:cubicBezTo>
                    <a:pt x="36" y="234"/>
                    <a:pt x="36" y="234"/>
                    <a:pt x="36" y="234"/>
                  </a:cubicBezTo>
                  <a:cubicBezTo>
                    <a:pt x="37" y="234"/>
                    <a:pt x="37" y="234"/>
                    <a:pt x="37" y="234"/>
                  </a:cubicBezTo>
                  <a:cubicBezTo>
                    <a:pt x="38" y="235"/>
                    <a:pt x="38" y="235"/>
                    <a:pt x="38" y="235"/>
                  </a:cubicBezTo>
                  <a:cubicBezTo>
                    <a:pt x="39" y="235"/>
                    <a:pt x="39" y="235"/>
                    <a:pt x="39" y="235"/>
                  </a:cubicBezTo>
                  <a:cubicBezTo>
                    <a:pt x="40" y="235"/>
                    <a:pt x="40" y="235"/>
                    <a:pt x="40" y="235"/>
                  </a:cubicBezTo>
                  <a:cubicBezTo>
                    <a:pt x="41" y="236"/>
                    <a:pt x="41" y="236"/>
                    <a:pt x="41" y="236"/>
                  </a:cubicBezTo>
                  <a:cubicBezTo>
                    <a:pt x="42" y="236"/>
                    <a:pt x="42" y="236"/>
                    <a:pt x="42" y="236"/>
                  </a:cubicBezTo>
                  <a:cubicBezTo>
                    <a:pt x="43" y="236"/>
                    <a:pt x="43" y="236"/>
                    <a:pt x="43" y="236"/>
                  </a:cubicBezTo>
                  <a:cubicBezTo>
                    <a:pt x="44" y="237"/>
                    <a:pt x="44" y="237"/>
                    <a:pt x="44" y="237"/>
                  </a:cubicBezTo>
                  <a:cubicBezTo>
                    <a:pt x="45" y="237"/>
                    <a:pt x="45" y="237"/>
                    <a:pt x="45" y="237"/>
                  </a:cubicBezTo>
                  <a:cubicBezTo>
                    <a:pt x="45" y="237"/>
                    <a:pt x="45" y="237"/>
                    <a:pt x="45" y="237"/>
                  </a:cubicBezTo>
                  <a:cubicBezTo>
                    <a:pt x="45" y="237"/>
                    <a:pt x="45" y="237"/>
                    <a:pt x="45" y="237"/>
                  </a:cubicBezTo>
                  <a:cubicBezTo>
                    <a:pt x="45" y="237"/>
                    <a:pt x="45" y="237"/>
                    <a:pt x="45" y="237"/>
                  </a:cubicBezTo>
                  <a:cubicBezTo>
                    <a:pt x="46" y="237"/>
                    <a:pt x="46" y="237"/>
                    <a:pt x="46" y="237"/>
                  </a:cubicBezTo>
                  <a:cubicBezTo>
                    <a:pt x="47" y="238"/>
                    <a:pt x="47" y="238"/>
                    <a:pt x="47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51" y="239"/>
                    <a:pt x="51" y="239"/>
                    <a:pt x="51" y="239"/>
                  </a:cubicBezTo>
                  <a:cubicBezTo>
                    <a:pt x="52" y="239"/>
                    <a:pt x="52" y="239"/>
                    <a:pt x="52" y="239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54" y="239"/>
                    <a:pt x="54" y="239"/>
                    <a:pt x="54" y="239"/>
                  </a:cubicBezTo>
                  <a:cubicBezTo>
                    <a:pt x="55" y="240"/>
                    <a:pt x="55" y="240"/>
                    <a:pt x="55" y="240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58" y="240"/>
                    <a:pt x="58" y="240"/>
                    <a:pt x="58" y="240"/>
                  </a:cubicBezTo>
                  <a:cubicBezTo>
                    <a:pt x="60" y="240"/>
                    <a:pt x="60" y="240"/>
                    <a:pt x="6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63" y="241"/>
                    <a:pt x="63" y="241"/>
                    <a:pt x="63" y="241"/>
                  </a:cubicBezTo>
                  <a:cubicBezTo>
                    <a:pt x="64" y="241"/>
                    <a:pt x="64" y="241"/>
                    <a:pt x="64" y="241"/>
                  </a:cubicBezTo>
                  <a:cubicBezTo>
                    <a:pt x="66" y="241"/>
                    <a:pt x="66" y="241"/>
                    <a:pt x="66" y="241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68" y="241"/>
                    <a:pt x="68" y="241"/>
                    <a:pt x="68" y="241"/>
                  </a:cubicBezTo>
                  <a:cubicBezTo>
                    <a:pt x="69" y="241"/>
                    <a:pt x="69" y="241"/>
                    <a:pt x="69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4" y="242"/>
                    <a:pt x="78" y="243"/>
                    <a:pt x="82" y="244"/>
                  </a:cubicBezTo>
                  <a:cubicBezTo>
                    <a:pt x="82" y="244"/>
                    <a:pt x="82" y="244"/>
                    <a:pt x="82" y="244"/>
                  </a:cubicBezTo>
                  <a:cubicBezTo>
                    <a:pt x="85" y="245"/>
                    <a:pt x="89" y="246"/>
                    <a:pt x="92" y="248"/>
                  </a:cubicBezTo>
                  <a:cubicBezTo>
                    <a:pt x="92" y="248"/>
                    <a:pt x="92" y="248"/>
                    <a:pt x="92" y="248"/>
                  </a:cubicBezTo>
                  <a:cubicBezTo>
                    <a:pt x="94" y="249"/>
                    <a:pt x="95" y="249"/>
                    <a:pt x="97" y="250"/>
                  </a:cubicBezTo>
                  <a:cubicBezTo>
                    <a:pt x="97" y="250"/>
                    <a:pt x="97" y="250"/>
                    <a:pt x="97" y="250"/>
                  </a:cubicBezTo>
                  <a:cubicBezTo>
                    <a:pt x="98" y="251"/>
                    <a:pt x="99" y="252"/>
                    <a:pt x="100" y="253"/>
                  </a:cubicBezTo>
                  <a:cubicBezTo>
                    <a:pt x="100" y="253"/>
                    <a:pt x="100" y="253"/>
                    <a:pt x="100" y="253"/>
                  </a:cubicBezTo>
                  <a:cubicBezTo>
                    <a:pt x="100" y="253"/>
                    <a:pt x="100" y="253"/>
                    <a:pt x="100" y="253"/>
                  </a:cubicBezTo>
                  <a:cubicBezTo>
                    <a:pt x="102" y="256"/>
                    <a:pt x="102" y="256"/>
                    <a:pt x="102" y="256"/>
                  </a:cubicBezTo>
                  <a:cubicBezTo>
                    <a:pt x="103" y="257"/>
                    <a:pt x="103" y="257"/>
                    <a:pt x="103" y="257"/>
                  </a:cubicBezTo>
                  <a:cubicBezTo>
                    <a:pt x="104" y="260"/>
                    <a:pt x="104" y="260"/>
                    <a:pt x="104" y="260"/>
                  </a:cubicBezTo>
                  <a:cubicBezTo>
                    <a:pt x="98" y="185"/>
                    <a:pt x="92" y="110"/>
                    <a:pt x="86" y="35"/>
                  </a:cubicBezTo>
                  <a:close/>
                </a:path>
              </a:pathLst>
            </a:custGeom>
            <a:solidFill>
              <a:srgbClr val="D593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xmlns="" id="{3B11E011-1CFB-4716-9089-8C75B33EC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725" y="2221750"/>
              <a:ext cx="2534729" cy="965382"/>
            </a:xfrm>
            <a:custGeom>
              <a:avLst/>
              <a:gdLst>
                <a:gd name="T0" fmla="*/ 396 w 667"/>
                <a:gd name="T1" fmla="*/ 30 h 254"/>
                <a:gd name="T2" fmla="*/ 435 w 667"/>
                <a:gd name="T3" fmla="*/ 39 h 254"/>
                <a:gd name="T4" fmla="*/ 461 w 667"/>
                <a:gd name="T5" fmla="*/ 37 h 254"/>
                <a:gd name="T6" fmla="*/ 471 w 667"/>
                <a:gd name="T7" fmla="*/ 34 h 254"/>
                <a:gd name="T8" fmla="*/ 474 w 667"/>
                <a:gd name="T9" fmla="*/ 29 h 254"/>
                <a:gd name="T10" fmla="*/ 476 w 667"/>
                <a:gd name="T11" fmla="*/ 22 h 254"/>
                <a:gd name="T12" fmla="*/ 487 w 667"/>
                <a:gd name="T13" fmla="*/ 17 h 254"/>
                <a:gd name="T14" fmla="*/ 529 w 667"/>
                <a:gd name="T15" fmla="*/ 17 h 254"/>
                <a:gd name="T16" fmla="*/ 576 w 667"/>
                <a:gd name="T17" fmla="*/ 27 h 254"/>
                <a:gd name="T18" fmla="*/ 604 w 667"/>
                <a:gd name="T19" fmla="*/ 43 h 254"/>
                <a:gd name="T20" fmla="*/ 594 w 667"/>
                <a:gd name="T21" fmla="*/ 56 h 254"/>
                <a:gd name="T22" fmla="*/ 576 w 667"/>
                <a:gd name="T23" fmla="*/ 59 h 254"/>
                <a:gd name="T24" fmla="*/ 553 w 667"/>
                <a:gd name="T25" fmla="*/ 58 h 254"/>
                <a:gd name="T26" fmla="*/ 536 w 667"/>
                <a:gd name="T27" fmla="*/ 58 h 254"/>
                <a:gd name="T28" fmla="*/ 518 w 667"/>
                <a:gd name="T29" fmla="*/ 60 h 254"/>
                <a:gd name="T30" fmla="*/ 509 w 667"/>
                <a:gd name="T31" fmla="*/ 69 h 254"/>
                <a:gd name="T32" fmla="*/ 541 w 667"/>
                <a:gd name="T33" fmla="*/ 88 h 254"/>
                <a:gd name="T34" fmla="*/ 541 w 667"/>
                <a:gd name="T35" fmla="*/ 144 h 254"/>
                <a:gd name="T36" fmla="*/ 538 w 667"/>
                <a:gd name="T37" fmla="*/ 145 h 254"/>
                <a:gd name="T38" fmla="*/ 535 w 667"/>
                <a:gd name="T39" fmla="*/ 146 h 254"/>
                <a:gd name="T40" fmla="*/ 531 w 667"/>
                <a:gd name="T41" fmla="*/ 148 h 254"/>
                <a:gd name="T42" fmla="*/ 528 w 667"/>
                <a:gd name="T43" fmla="*/ 150 h 254"/>
                <a:gd name="T44" fmla="*/ 524 w 667"/>
                <a:gd name="T45" fmla="*/ 163 h 254"/>
                <a:gd name="T46" fmla="*/ 562 w 667"/>
                <a:gd name="T47" fmla="*/ 181 h 254"/>
                <a:gd name="T48" fmla="*/ 599 w 667"/>
                <a:gd name="T49" fmla="*/ 187 h 254"/>
                <a:gd name="T50" fmla="*/ 627 w 667"/>
                <a:gd name="T51" fmla="*/ 193 h 254"/>
                <a:gd name="T52" fmla="*/ 646 w 667"/>
                <a:gd name="T53" fmla="*/ 201 h 254"/>
                <a:gd name="T54" fmla="*/ 656 w 667"/>
                <a:gd name="T55" fmla="*/ 208 h 254"/>
                <a:gd name="T56" fmla="*/ 666 w 667"/>
                <a:gd name="T57" fmla="*/ 221 h 254"/>
                <a:gd name="T58" fmla="*/ 660 w 667"/>
                <a:gd name="T59" fmla="*/ 238 h 254"/>
                <a:gd name="T60" fmla="*/ 627 w 667"/>
                <a:gd name="T61" fmla="*/ 251 h 254"/>
                <a:gd name="T62" fmla="*/ 581 w 667"/>
                <a:gd name="T63" fmla="*/ 253 h 254"/>
                <a:gd name="T64" fmla="*/ 549 w 667"/>
                <a:gd name="T65" fmla="*/ 248 h 254"/>
                <a:gd name="T66" fmla="*/ 533 w 667"/>
                <a:gd name="T67" fmla="*/ 242 h 254"/>
                <a:gd name="T68" fmla="*/ 514 w 667"/>
                <a:gd name="T69" fmla="*/ 233 h 254"/>
                <a:gd name="T70" fmla="*/ 501 w 667"/>
                <a:gd name="T71" fmla="*/ 220 h 254"/>
                <a:gd name="T72" fmla="*/ 493 w 667"/>
                <a:gd name="T73" fmla="*/ 205 h 254"/>
                <a:gd name="T74" fmla="*/ 459 w 667"/>
                <a:gd name="T75" fmla="*/ 187 h 254"/>
                <a:gd name="T76" fmla="*/ 423 w 667"/>
                <a:gd name="T77" fmla="*/ 184 h 254"/>
                <a:gd name="T78" fmla="*/ 406 w 667"/>
                <a:gd name="T79" fmla="*/ 186 h 254"/>
                <a:gd name="T80" fmla="*/ 292 w 667"/>
                <a:gd name="T81" fmla="*/ 220 h 254"/>
                <a:gd name="T82" fmla="*/ 186 w 667"/>
                <a:gd name="T83" fmla="*/ 158 h 254"/>
                <a:gd name="T84" fmla="*/ 190 w 667"/>
                <a:gd name="T85" fmla="*/ 144 h 254"/>
                <a:gd name="T86" fmla="*/ 212 w 667"/>
                <a:gd name="T87" fmla="*/ 138 h 254"/>
                <a:gd name="T88" fmla="*/ 236 w 667"/>
                <a:gd name="T89" fmla="*/ 136 h 254"/>
                <a:gd name="T90" fmla="*/ 260 w 667"/>
                <a:gd name="T91" fmla="*/ 138 h 254"/>
                <a:gd name="T92" fmla="*/ 286 w 667"/>
                <a:gd name="T93" fmla="*/ 136 h 254"/>
                <a:gd name="T94" fmla="*/ 313 w 667"/>
                <a:gd name="T95" fmla="*/ 126 h 254"/>
                <a:gd name="T96" fmla="*/ 311 w 667"/>
                <a:gd name="T97" fmla="*/ 105 h 254"/>
                <a:gd name="T98" fmla="*/ 269 w 667"/>
                <a:gd name="T99" fmla="*/ 87 h 254"/>
                <a:gd name="T100" fmla="*/ 215 w 667"/>
                <a:gd name="T101" fmla="*/ 81 h 254"/>
                <a:gd name="T102" fmla="*/ 181 w 667"/>
                <a:gd name="T103" fmla="*/ 87 h 254"/>
                <a:gd name="T104" fmla="*/ 169 w 667"/>
                <a:gd name="T105" fmla="*/ 95 h 254"/>
                <a:gd name="T106" fmla="*/ 164 w 667"/>
                <a:gd name="T107" fmla="*/ 102 h 254"/>
                <a:gd name="T108" fmla="*/ 153 w 667"/>
                <a:gd name="T109" fmla="*/ 108 h 254"/>
                <a:gd name="T110" fmla="*/ 132 w 667"/>
                <a:gd name="T111" fmla="*/ 112 h 254"/>
                <a:gd name="T112" fmla="*/ 98 w 667"/>
                <a:gd name="T113" fmla="*/ 110 h 254"/>
                <a:gd name="T114" fmla="*/ 0 w 667"/>
                <a:gd name="T115" fmla="*/ 6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7" h="254">
                  <a:moveTo>
                    <a:pt x="321" y="0"/>
                  </a:moveTo>
                  <a:cubicBezTo>
                    <a:pt x="396" y="30"/>
                    <a:pt x="396" y="30"/>
                    <a:pt x="396" y="30"/>
                  </a:cubicBezTo>
                  <a:cubicBezTo>
                    <a:pt x="403" y="32"/>
                    <a:pt x="410" y="34"/>
                    <a:pt x="417" y="36"/>
                  </a:cubicBezTo>
                  <a:cubicBezTo>
                    <a:pt x="424" y="37"/>
                    <a:pt x="430" y="38"/>
                    <a:pt x="435" y="39"/>
                  </a:cubicBezTo>
                  <a:cubicBezTo>
                    <a:pt x="441" y="39"/>
                    <a:pt x="446" y="39"/>
                    <a:pt x="450" y="39"/>
                  </a:cubicBezTo>
                  <a:cubicBezTo>
                    <a:pt x="454" y="39"/>
                    <a:pt x="458" y="38"/>
                    <a:pt x="461" y="37"/>
                  </a:cubicBezTo>
                  <a:cubicBezTo>
                    <a:pt x="463" y="37"/>
                    <a:pt x="465" y="36"/>
                    <a:pt x="467" y="36"/>
                  </a:cubicBezTo>
                  <a:cubicBezTo>
                    <a:pt x="468" y="35"/>
                    <a:pt x="470" y="34"/>
                    <a:pt x="471" y="34"/>
                  </a:cubicBezTo>
                  <a:cubicBezTo>
                    <a:pt x="473" y="31"/>
                    <a:pt x="473" y="31"/>
                    <a:pt x="473" y="31"/>
                  </a:cubicBezTo>
                  <a:cubicBezTo>
                    <a:pt x="474" y="29"/>
                    <a:pt x="474" y="29"/>
                    <a:pt x="474" y="29"/>
                  </a:cubicBezTo>
                  <a:cubicBezTo>
                    <a:pt x="474" y="26"/>
                    <a:pt x="474" y="26"/>
                    <a:pt x="474" y="26"/>
                  </a:cubicBezTo>
                  <a:cubicBezTo>
                    <a:pt x="476" y="22"/>
                    <a:pt x="476" y="22"/>
                    <a:pt x="476" y="22"/>
                  </a:cubicBezTo>
                  <a:cubicBezTo>
                    <a:pt x="477" y="21"/>
                    <a:pt x="478" y="20"/>
                    <a:pt x="480" y="20"/>
                  </a:cubicBezTo>
                  <a:cubicBezTo>
                    <a:pt x="482" y="19"/>
                    <a:pt x="484" y="18"/>
                    <a:pt x="487" y="17"/>
                  </a:cubicBezTo>
                  <a:cubicBezTo>
                    <a:pt x="492" y="16"/>
                    <a:pt x="499" y="16"/>
                    <a:pt x="506" y="15"/>
                  </a:cubicBezTo>
                  <a:cubicBezTo>
                    <a:pt x="513" y="15"/>
                    <a:pt x="521" y="16"/>
                    <a:pt x="529" y="17"/>
                  </a:cubicBezTo>
                  <a:cubicBezTo>
                    <a:pt x="537" y="17"/>
                    <a:pt x="545" y="19"/>
                    <a:pt x="553" y="20"/>
                  </a:cubicBezTo>
                  <a:cubicBezTo>
                    <a:pt x="561" y="22"/>
                    <a:pt x="569" y="24"/>
                    <a:pt x="576" y="27"/>
                  </a:cubicBezTo>
                  <a:cubicBezTo>
                    <a:pt x="583" y="29"/>
                    <a:pt x="589" y="32"/>
                    <a:pt x="594" y="35"/>
                  </a:cubicBezTo>
                  <a:cubicBezTo>
                    <a:pt x="599" y="38"/>
                    <a:pt x="602" y="41"/>
                    <a:pt x="604" y="43"/>
                  </a:cubicBezTo>
                  <a:cubicBezTo>
                    <a:pt x="606" y="46"/>
                    <a:pt x="606" y="48"/>
                    <a:pt x="604" y="51"/>
                  </a:cubicBezTo>
                  <a:cubicBezTo>
                    <a:pt x="603" y="53"/>
                    <a:pt x="599" y="55"/>
                    <a:pt x="594" y="56"/>
                  </a:cubicBezTo>
                  <a:cubicBezTo>
                    <a:pt x="592" y="57"/>
                    <a:pt x="589" y="58"/>
                    <a:pt x="586" y="58"/>
                  </a:cubicBezTo>
                  <a:cubicBezTo>
                    <a:pt x="582" y="58"/>
                    <a:pt x="579" y="59"/>
                    <a:pt x="576" y="59"/>
                  </a:cubicBezTo>
                  <a:cubicBezTo>
                    <a:pt x="572" y="59"/>
                    <a:pt x="569" y="59"/>
                    <a:pt x="565" y="59"/>
                  </a:cubicBezTo>
                  <a:cubicBezTo>
                    <a:pt x="561" y="59"/>
                    <a:pt x="557" y="58"/>
                    <a:pt x="553" y="58"/>
                  </a:cubicBezTo>
                  <a:cubicBezTo>
                    <a:pt x="551" y="58"/>
                    <a:pt x="548" y="58"/>
                    <a:pt x="545" y="58"/>
                  </a:cubicBezTo>
                  <a:cubicBezTo>
                    <a:pt x="542" y="58"/>
                    <a:pt x="539" y="58"/>
                    <a:pt x="536" y="58"/>
                  </a:cubicBezTo>
                  <a:cubicBezTo>
                    <a:pt x="532" y="58"/>
                    <a:pt x="529" y="58"/>
                    <a:pt x="526" y="58"/>
                  </a:cubicBezTo>
                  <a:cubicBezTo>
                    <a:pt x="523" y="59"/>
                    <a:pt x="520" y="59"/>
                    <a:pt x="518" y="60"/>
                  </a:cubicBezTo>
                  <a:cubicBezTo>
                    <a:pt x="514" y="61"/>
                    <a:pt x="512" y="62"/>
                    <a:pt x="510" y="63"/>
                  </a:cubicBezTo>
                  <a:cubicBezTo>
                    <a:pt x="508" y="65"/>
                    <a:pt x="508" y="67"/>
                    <a:pt x="509" y="69"/>
                  </a:cubicBezTo>
                  <a:cubicBezTo>
                    <a:pt x="510" y="71"/>
                    <a:pt x="513" y="74"/>
                    <a:pt x="518" y="77"/>
                  </a:cubicBezTo>
                  <a:cubicBezTo>
                    <a:pt x="524" y="80"/>
                    <a:pt x="531" y="84"/>
                    <a:pt x="541" y="88"/>
                  </a:cubicBezTo>
                  <a:cubicBezTo>
                    <a:pt x="620" y="120"/>
                    <a:pt x="620" y="120"/>
                    <a:pt x="620" y="120"/>
                  </a:cubicBezTo>
                  <a:cubicBezTo>
                    <a:pt x="541" y="144"/>
                    <a:pt x="541" y="144"/>
                    <a:pt x="541" y="144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8" y="145"/>
                    <a:pt x="538" y="145"/>
                    <a:pt x="538" y="145"/>
                  </a:cubicBezTo>
                  <a:cubicBezTo>
                    <a:pt x="536" y="146"/>
                    <a:pt x="536" y="146"/>
                    <a:pt x="536" y="146"/>
                  </a:cubicBezTo>
                  <a:cubicBezTo>
                    <a:pt x="535" y="146"/>
                    <a:pt x="535" y="146"/>
                    <a:pt x="535" y="146"/>
                  </a:cubicBezTo>
                  <a:cubicBezTo>
                    <a:pt x="533" y="147"/>
                    <a:pt x="533" y="147"/>
                    <a:pt x="533" y="147"/>
                  </a:cubicBezTo>
                  <a:cubicBezTo>
                    <a:pt x="531" y="148"/>
                    <a:pt x="531" y="148"/>
                    <a:pt x="531" y="148"/>
                  </a:cubicBezTo>
                  <a:cubicBezTo>
                    <a:pt x="530" y="149"/>
                    <a:pt x="530" y="149"/>
                    <a:pt x="530" y="149"/>
                  </a:cubicBezTo>
                  <a:cubicBezTo>
                    <a:pt x="528" y="150"/>
                    <a:pt x="528" y="150"/>
                    <a:pt x="528" y="150"/>
                  </a:cubicBezTo>
                  <a:cubicBezTo>
                    <a:pt x="527" y="151"/>
                    <a:pt x="527" y="151"/>
                    <a:pt x="527" y="151"/>
                  </a:cubicBezTo>
                  <a:cubicBezTo>
                    <a:pt x="522" y="155"/>
                    <a:pt x="522" y="159"/>
                    <a:pt x="524" y="163"/>
                  </a:cubicBezTo>
                  <a:cubicBezTo>
                    <a:pt x="526" y="167"/>
                    <a:pt x="532" y="170"/>
                    <a:pt x="539" y="173"/>
                  </a:cubicBezTo>
                  <a:cubicBezTo>
                    <a:pt x="545" y="176"/>
                    <a:pt x="554" y="179"/>
                    <a:pt x="562" y="181"/>
                  </a:cubicBezTo>
                  <a:cubicBezTo>
                    <a:pt x="570" y="183"/>
                    <a:pt x="578" y="184"/>
                    <a:pt x="585" y="185"/>
                  </a:cubicBezTo>
                  <a:cubicBezTo>
                    <a:pt x="589" y="185"/>
                    <a:pt x="594" y="186"/>
                    <a:pt x="599" y="187"/>
                  </a:cubicBezTo>
                  <a:cubicBezTo>
                    <a:pt x="604" y="187"/>
                    <a:pt x="609" y="188"/>
                    <a:pt x="613" y="189"/>
                  </a:cubicBezTo>
                  <a:cubicBezTo>
                    <a:pt x="618" y="191"/>
                    <a:pt x="623" y="192"/>
                    <a:pt x="627" y="193"/>
                  </a:cubicBezTo>
                  <a:cubicBezTo>
                    <a:pt x="631" y="195"/>
                    <a:pt x="636" y="196"/>
                    <a:pt x="640" y="198"/>
                  </a:cubicBezTo>
                  <a:cubicBezTo>
                    <a:pt x="642" y="199"/>
                    <a:pt x="644" y="200"/>
                    <a:pt x="646" y="201"/>
                  </a:cubicBezTo>
                  <a:cubicBezTo>
                    <a:pt x="648" y="202"/>
                    <a:pt x="650" y="203"/>
                    <a:pt x="652" y="205"/>
                  </a:cubicBezTo>
                  <a:cubicBezTo>
                    <a:pt x="653" y="206"/>
                    <a:pt x="655" y="207"/>
                    <a:pt x="656" y="208"/>
                  </a:cubicBezTo>
                  <a:cubicBezTo>
                    <a:pt x="658" y="209"/>
                    <a:pt x="659" y="210"/>
                    <a:pt x="660" y="212"/>
                  </a:cubicBezTo>
                  <a:cubicBezTo>
                    <a:pt x="663" y="215"/>
                    <a:pt x="665" y="218"/>
                    <a:pt x="666" y="221"/>
                  </a:cubicBezTo>
                  <a:cubicBezTo>
                    <a:pt x="667" y="224"/>
                    <a:pt x="667" y="227"/>
                    <a:pt x="666" y="230"/>
                  </a:cubicBezTo>
                  <a:cubicBezTo>
                    <a:pt x="665" y="233"/>
                    <a:pt x="663" y="236"/>
                    <a:pt x="660" y="238"/>
                  </a:cubicBezTo>
                  <a:cubicBezTo>
                    <a:pt x="657" y="241"/>
                    <a:pt x="653" y="244"/>
                    <a:pt x="647" y="246"/>
                  </a:cubicBezTo>
                  <a:cubicBezTo>
                    <a:pt x="641" y="248"/>
                    <a:pt x="634" y="250"/>
                    <a:pt x="627" y="251"/>
                  </a:cubicBezTo>
                  <a:cubicBezTo>
                    <a:pt x="620" y="252"/>
                    <a:pt x="613" y="253"/>
                    <a:pt x="605" y="253"/>
                  </a:cubicBezTo>
                  <a:cubicBezTo>
                    <a:pt x="597" y="254"/>
                    <a:pt x="589" y="254"/>
                    <a:pt x="581" y="253"/>
                  </a:cubicBezTo>
                  <a:cubicBezTo>
                    <a:pt x="574" y="252"/>
                    <a:pt x="566" y="251"/>
                    <a:pt x="558" y="250"/>
                  </a:cubicBezTo>
                  <a:cubicBezTo>
                    <a:pt x="555" y="249"/>
                    <a:pt x="552" y="248"/>
                    <a:pt x="549" y="248"/>
                  </a:cubicBezTo>
                  <a:cubicBezTo>
                    <a:pt x="546" y="247"/>
                    <a:pt x="544" y="246"/>
                    <a:pt x="541" y="245"/>
                  </a:cubicBezTo>
                  <a:cubicBezTo>
                    <a:pt x="538" y="244"/>
                    <a:pt x="535" y="243"/>
                    <a:pt x="533" y="242"/>
                  </a:cubicBezTo>
                  <a:cubicBezTo>
                    <a:pt x="530" y="241"/>
                    <a:pt x="527" y="240"/>
                    <a:pt x="525" y="239"/>
                  </a:cubicBezTo>
                  <a:cubicBezTo>
                    <a:pt x="521" y="237"/>
                    <a:pt x="517" y="235"/>
                    <a:pt x="514" y="233"/>
                  </a:cubicBezTo>
                  <a:cubicBezTo>
                    <a:pt x="511" y="231"/>
                    <a:pt x="508" y="229"/>
                    <a:pt x="506" y="227"/>
                  </a:cubicBezTo>
                  <a:cubicBezTo>
                    <a:pt x="504" y="225"/>
                    <a:pt x="502" y="222"/>
                    <a:pt x="501" y="220"/>
                  </a:cubicBezTo>
                  <a:cubicBezTo>
                    <a:pt x="500" y="218"/>
                    <a:pt x="499" y="216"/>
                    <a:pt x="499" y="214"/>
                  </a:cubicBezTo>
                  <a:cubicBezTo>
                    <a:pt x="498" y="211"/>
                    <a:pt x="496" y="208"/>
                    <a:pt x="493" y="205"/>
                  </a:cubicBezTo>
                  <a:cubicBezTo>
                    <a:pt x="490" y="202"/>
                    <a:pt x="486" y="198"/>
                    <a:pt x="480" y="195"/>
                  </a:cubicBezTo>
                  <a:cubicBezTo>
                    <a:pt x="474" y="192"/>
                    <a:pt x="467" y="189"/>
                    <a:pt x="459" y="187"/>
                  </a:cubicBezTo>
                  <a:cubicBezTo>
                    <a:pt x="450" y="185"/>
                    <a:pt x="441" y="184"/>
                    <a:pt x="430" y="184"/>
                  </a:cubicBezTo>
                  <a:cubicBezTo>
                    <a:pt x="428" y="184"/>
                    <a:pt x="425" y="184"/>
                    <a:pt x="423" y="184"/>
                  </a:cubicBezTo>
                  <a:cubicBezTo>
                    <a:pt x="420" y="185"/>
                    <a:pt x="417" y="185"/>
                    <a:pt x="415" y="185"/>
                  </a:cubicBezTo>
                  <a:cubicBezTo>
                    <a:pt x="412" y="185"/>
                    <a:pt x="409" y="186"/>
                    <a:pt x="406" y="186"/>
                  </a:cubicBezTo>
                  <a:cubicBezTo>
                    <a:pt x="403" y="187"/>
                    <a:pt x="400" y="187"/>
                    <a:pt x="397" y="188"/>
                  </a:cubicBezTo>
                  <a:cubicBezTo>
                    <a:pt x="292" y="220"/>
                    <a:pt x="292" y="220"/>
                    <a:pt x="292" y="220"/>
                  </a:cubicBezTo>
                  <a:cubicBezTo>
                    <a:pt x="196" y="168"/>
                    <a:pt x="196" y="168"/>
                    <a:pt x="196" y="168"/>
                  </a:cubicBezTo>
                  <a:cubicBezTo>
                    <a:pt x="191" y="164"/>
                    <a:pt x="188" y="161"/>
                    <a:pt x="186" y="158"/>
                  </a:cubicBezTo>
                  <a:cubicBezTo>
                    <a:pt x="184" y="154"/>
                    <a:pt x="184" y="152"/>
                    <a:pt x="185" y="150"/>
                  </a:cubicBezTo>
                  <a:cubicBezTo>
                    <a:pt x="186" y="147"/>
                    <a:pt x="188" y="145"/>
                    <a:pt x="190" y="144"/>
                  </a:cubicBezTo>
                  <a:cubicBezTo>
                    <a:pt x="193" y="142"/>
                    <a:pt x="197" y="141"/>
                    <a:pt x="201" y="140"/>
                  </a:cubicBezTo>
                  <a:cubicBezTo>
                    <a:pt x="205" y="139"/>
                    <a:pt x="208" y="138"/>
                    <a:pt x="212" y="138"/>
                  </a:cubicBezTo>
                  <a:cubicBezTo>
                    <a:pt x="216" y="137"/>
                    <a:pt x="220" y="137"/>
                    <a:pt x="224" y="136"/>
                  </a:cubicBezTo>
                  <a:cubicBezTo>
                    <a:pt x="228" y="136"/>
                    <a:pt x="232" y="136"/>
                    <a:pt x="236" y="136"/>
                  </a:cubicBezTo>
                  <a:cubicBezTo>
                    <a:pt x="240" y="136"/>
                    <a:pt x="243" y="136"/>
                    <a:pt x="246" y="137"/>
                  </a:cubicBezTo>
                  <a:cubicBezTo>
                    <a:pt x="251" y="137"/>
                    <a:pt x="256" y="138"/>
                    <a:pt x="260" y="138"/>
                  </a:cubicBezTo>
                  <a:cubicBezTo>
                    <a:pt x="265" y="138"/>
                    <a:pt x="269" y="138"/>
                    <a:pt x="273" y="138"/>
                  </a:cubicBezTo>
                  <a:cubicBezTo>
                    <a:pt x="278" y="137"/>
                    <a:pt x="282" y="137"/>
                    <a:pt x="286" y="136"/>
                  </a:cubicBezTo>
                  <a:cubicBezTo>
                    <a:pt x="290" y="136"/>
                    <a:pt x="293" y="135"/>
                    <a:pt x="297" y="134"/>
                  </a:cubicBezTo>
                  <a:cubicBezTo>
                    <a:pt x="304" y="132"/>
                    <a:pt x="310" y="129"/>
                    <a:pt x="313" y="126"/>
                  </a:cubicBezTo>
                  <a:cubicBezTo>
                    <a:pt x="316" y="123"/>
                    <a:pt x="318" y="120"/>
                    <a:pt x="317" y="116"/>
                  </a:cubicBezTo>
                  <a:cubicBezTo>
                    <a:pt x="317" y="113"/>
                    <a:pt x="315" y="109"/>
                    <a:pt x="311" y="105"/>
                  </a:cubicBezTo>
                  <a:cubicBezTo>
                    <a:pt x="307" y="102"/>
                    <a:pt x="301" y="98"/>
                    <a:pt x="293" y="95"/>
                  </a:cubicBezTo>
                  <a:cubicBezTo>
                    <a:pt x="286" y="92"/>
                    <a:pt x="278" y="89"/>
                    <a:pt x="269" y="87"/>
                  </a:cubicBezTo>
                  <a:cubicBezTo>
                    <a:pt x="260" y="85"/>
                    <a:pt x="251" y="83"/>
                    <a:pt x="242" y="82"/>
                  </a:cubicBezTo>
                  <a:cubicBezTo>
                    <a:pt x="233" y="81"/>
                    <a:pt x="224" y="80"/>
                    <a:pt x="215" y="81"/>
                  </a:cubicBezTo>
                  <a:cubicBezTo>
                    <a:pt x="207" y="81"/>
                    <a:pt x="198" y="82"/>
                    <a:pt x="191" y="83"/>
                  </a:cubicBezTo>
                  <a:cubicBezTo>
                    <a:pt x="187" y="84"/>
                    <a:pt x="184" y="85"/>
                    <a:pt x="181" y="87"/>
                  </a:cubicBezTo>
                  <a:cubicBezTo>
                    <a:pt x="178" y="88"/>
                    <a:pt x="176" y="89"/>
                    <a:pt x="174" y="90"/>
                  </a:cubicBezTo>
                  <a:cubicBezTo>
                    <a:pt x="172" y="92"/>
                    <a:pt x="170" y="93"/>
                    <a:pt x="169" y="95"/>
                  </a:cubicBezTo>
                  <a:cubicBezTo>
                    <a:pt x="168" y="96"/>
                    <a:pt x="167" y="98"/>
                    <a:pt x="167" y="99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63" y="103"/>
                    <a:pt x="162" y="104"/>
                    <a:pt x="160" y="105"/>
                  </a:cubicBezTo>
                  <a:cubicBezTo>
                    <a:pt x="158" y="106"/>
                    <a:pt x="156" y="107"/>
                    <a:pt x="153" y="108"/>
                  </a:cubicBezTo>
                  <a:cubicBezTo>
                    <a:pt x="151" y="109"/>
                    <a:pt x="148" y="110"/>
                    <a:pt x="145" y="110"/>
                  </a:cubicBezTo>
                  <a:cubicBezTo>
                    <a:pt x="141" y="111"/>
                    <a:pt x="137" y="112"/>
                    <a:pt x="132" y="112"/>
                  </a:cubicBezTo>
                  <a:cubicBezTo>
                    <a:pt x="127" y="113"/>
                    <a:pt x="122" y="113"/>
                    <a:pt x="116" y="113"/>
                  </a:cubicBezTo>
                  <a:cubicBezTo>
                    <a:pt x="110" y="112"/>
                    <a:pt x="104" y="111"/>
                    <a:pt x="98" y="110"/>
                  </a:cubicBezTo>
                  <a:cubicBezTo>
                    <a:pt x="92" y="109"/>
                    <a:pt x="85" y="107"/>
                    <a:pt x="78" y="104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21" y="0"/>
                  </a:lnTo>
                  <a:close/>
                </a:path>
              </a:pathLst>
            </a:custGeom>
            <a:solidFill>
              <a:srgbClr val="72827F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xmlns="" id="{7D6A1E1D-7ADC-455D-B070-9E1E51734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385" y="2358283"/>
              <a:ext cx="2925059" cy="1277003"/>
            </a:xfrm>
            <a:custGeom>
              <a:avLst/>
              <a:gdLst>
                <a:gd name="T0" fmla="*/ 185 w 770"/>
                <a:gd name="T1" fmla="*/ 0 h 336"/>
                <a:gd name="T2" fmla="*/ 240 w 770"/>
                <a:gd name="T3" fmla="*/ 4 h 336"/>
                <a:gd name="T4" fmla="*/ 263 w 770"/>
                <a:gd name="T5" fmla="*/ 14 h 336"/>
                <a:gd name="T6" fmla="*/ 265 w 770"/>
                <a:gd name="T7" fmla="*/ 23 h 336"/>
                <a:gd name="T8" fmla="*/ 260 w 770"/>
                <a:gd name="T9" fmla="*/ 36 h 336"/>
                <a:gd name="T10" fmla="*/ 301 w 770"/>
                <a:gd name="T11" fmla="*/ 50 h 336"/>
                <a:gd name="T12" fmla="*/ 452 w 770"/>
                <a:gd name="T13" fmla="*/ 26 h 336"/>
                <a:gd name="T14" fmla="*/ 550 w 770"/>
                <a:gd name="T15" fmla="*/ 74 h 336"/>
                <a:gd name="T16" fmla="*/ 584 w 770"/>
                <a:gd name="T17" fmla="*/ 76 h 336"/>
                <a:gd name="T18" fmla="*/ 605 w 770"/>
                <a:gd name="T19" fmla="*/ 72 h 336"/>
                <a:gd name="T20" fmla="*/ 616 w 770"/>
                <a:gd name="T21" fmla="*/ 66 h 336"/>
                <a:gd name="T22" fmla="*/ 621 w 770"/>
                <a:gd name="T23" fmla="*/ 59 h 336"/>
                <a:gd name="T24" fmla="*/ 633 w 770"/>
                <a:gd name="T25" fmla="*/ 51 h 336"/>
                <a:gd name="T26" fmla="*/ 667 w 770"/>
                <a:gd name="T27" fmla="*/ 45 h 336"/>
                <a:gd name="T28" fmla="*/ 721 w 770"/>
                <a:gd name="T29" fmla="*/ 51 h 336"/>
                <a:gd name="T30" fmla="*/ 763 w 770"/>
                <a:gd name="T31" fmla="*/ 69 h 336"/>
                <a:gd name="T32" fmla="*/ 766 w 770"/>
                <a:gd name="T33" fmla="*/ 90 h 336"/>
                <a:gd name="T34" fmla="*/ 738 w 770"/>
                <a:gd name="T35" fmla="*/ 100 h 336"/>
                <a:gd name="T36" fmla="*/ 712 w 770"/>
                <a:gd name="T37" fmla="*/ 102 h 336"/>
                <a:gd name="T38" fmla="*/ 688 w 770"/>
                <a:gd name="T39" fmla="*/ 100 h 336"/>
                <a:gd name="T40" fmla="*/ 664 w 770"/>
                <a:gd name="T41" fmla="*/ 102 h 336"/>
                <a:gd name="T42" fmla="*/ 642 w 770"/>
                <a:gd name="T43" fmla="*/ 108 h 336"/>
                <a:gd name="T44" fmla="*/ 638 w 770"/>
                <a:gd name="T45" fmla="*/ 122 h 336"/>
                <a:gd name="T46" fmla="*/ 744 w 770"/>
                <a:gd name="T47" fmla="*/ 184 h 336"/>
                <a:gd name="T48" fmla="*/ 570 w 770"/>
                <a:gd name="T49" fmla="*/ 226 h 336"/>
                <a:gd name="T50" fmla="*/ 525 w 770"/>
                <a:gd name="T51" fmla="*/ 206 h 336"/>
                <a:gd name="T52" fmla="*/ 524 w 770"/>
                <a:gd name="T53" fmla="*/ 188 h 336"/>
                <a:gd name="T54" fmla="*/ 519 w 770"/>
                <a:gd name="T55" fmla="*/ 174 h 336"/>
                <a:gd name="T56" fmla="*/ 488 w 770"/>
                <a:gd name="T57" fmla="*/ 158 h 336"/>
                <a:gd name="T58" fmla="*/ 422 w 770"/>
                <a:gd name="T59" fmla="*/ 153 h 336"/>
                <a:gd name="T60" fmla="*/ 385 w 770"/>
                <a:gd name="T61" fmla="*/ 158 h 336"/>
                <a:gd name="T62" fmla="*/ 384 w 770"/>
                <a:gd name="T63" fmla="*/ 159 h 336"/>
                <a:gd name="T64" fmla="*/ 354 w 770"/>
                <a:gd name="T65" fmla="*/ 169 h 336"/>
                <a:gd name="T66" fmla="*/ 330 w 770"/>
                <a:gd name="T67" fmla="*/ 197 h 336"/>
                <a:gd name="T68" fmla="*/ 349 w 770"/>
                <a:gd name="T69" fmla="*/ 217 h 336"/>
                <a:gd name="T70" fmla="*/ 377 w 770"/>
                <a:gd name="T71" fmla="*/ 225 h 336"/>
                <a:gd name="T72" fmla="*/ 421 w 770"/>
                <a:gd name="T73" fmla="*/ 233 h 336"/>
                <a:gd name="T74" fmla="*/ 449 w 770"/>
                <a:gd name="T75" fmla="*/ 263 h 336"/>
                <a:gd name="T76" fmla="*/ 249 w 770"/>
                <a:gd name="T77" fmla="*/ 336 h 336"/>
                <a:gd name="T78" fmla="*/ 146 w 770"/>
                <a:gd name="T79" fmla="*/ 86 h 336"/>
                <a:gd name="T80" fmla="*/ 184 w 770"/>
                <a:gd name="T81" fmla="*/ 62 h 336"/>
                <a:gd name="T82" fmla="*/ 151 w 770"/>
                <a:gd name="T83" fmla="*/ 49 h 336"/>
                <a:gd name="T84" fmla="*/ 124 w 770"/>
                <a:gd name="T85" fmla="*/ 45 h 336"/>
                <a:gd name="T86" fmla="*/ 105 w 770"/>
                <a:gd name="T87" fmla="*/ 38 h 336"/>
                <a:gd name="T88" fmla="*/ 107 w 770"/>
                <a:gd name="T89" fmla="*/ 19 h 336"/>
                <a:gd name="T90" fmla="*/ 152 w 770"/>
                <a:gd name="T91" fmla="*/ 4 h 336"/>
                <a:gd name="T92" fmla="*/ 153 w 770"/>
                <a:gd name="T93" fmla="*/ 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0" h="336">
                  <a:moveTo>
                    <a:pt x="154" y="4"/>
                  </a:moveTo>
                  <a:cubicBezTo>
                    <a:pt x="165" y="2"/>
                    <a:pt x="175" y="1"/>
                    <a:pt x="185" y="0"/>
                  </a:cubicBezTo>
                  <a:cubicBezTo>
                    <a:pt x="195" y="0"/>
                    <a:pt x="205" y="0"/>
                    <a:pt x="215" y="1"/>
                  </a:cubicBezTo>
                  <a:cubicBezTo>
                    <a:pt x="224" y="1"/>
                    <a:pt x="232" y="2"/>
                    <a:pt x="240" y="4"/>
                  </a:cubicBezTo>
                  <a:cubicBezTo>
                    <a:pt x="247" y="6"/>
                    <a:pt x="253" y="8"/>
                    <a:pt x="258" y="10"/>
                  </a:cubicBezTo>
                  <a:cubicBezTo>
                    <a:pt x="260" y="12"/>
                    <a:pt x="262" y="13"/>
                    <a:pt x="263" y="14"/>
                  </a:cubicBezTo>
                  <a:cubicBezTo>
                    <a:pt x="264" y="16"/>
                    <a:pt x="265" y="17"/>
                    <a:pt x="265" y="19"/>
                  </a:cubicBezTo>
                  <a:cubicBezTo>
                    <a:pt x="266" y="20"/>
                    <a:pt x="266" y="21"/>
                    <a:pt x="265" y="23"/>
                  </a:cubicBezTo>
                  <a:cubicBezTo>
                    <a:pt x="264" y="24"/>
                    <a:pt x="263" y="26"/>
                    <a:pt x="262" y="27"/>
                  </a:cubicBezTo>
                  <a:cubicBezTo>
                    <a:pt x="260" y="30"/>
                    <a:pt x="259" y="33"/>
                    <a:pt x="260" y="36"/>
                  </a:cubicBezTo>
                  <a:cubicBezTo>
                    <a:pt x="261" y="39"/>
                    <a:pt x="265" y="43"/>
                    <a:pt x="271" y="45"/>
                  </a:cubicBezTo>
                  <a:cubicBezTo>
                    <a:pt x="278" y="48"/>
                    <a:pt x="288" y="50"/>
                    <a:pt x="301" y="50"/>
                  </a:cubicBezTo>
                  <a:cubicBezTo>
                    <a:pt x="314" y="51"/>
                    <a:pt x="331" y="50"/>
                    <a:pt x="352" y="46"/>
                  </a:cubicBezTo>
                  <a:cubicBezTo>
                    <a:pt x="452" y="26"/>
                    <a:pt x="452" y="26"/>
                    <a:pt x="452" y="26"/>
                  </a:cubicBezTo>
                  <a:cubicBezTo>
                    <a:pt x="530" y="68"/>
                    <a:pt x="530" y="68"/>
                    <a:pt x="530" y="68"/>
                  </a:cubicBezTo>
                  <a:cubicBezTo>
                    <a:pt x="537" y="71"/>
                    <a:pt x="544" y="73"/>
                    <a:pt x="550" y="74"/>
                  </a:cubicBezTo>
                  <a:cubicBezTo>
                    <a:pt x="556" y="75"/>
                    <a:pt x="562" y="76"/>
                    <a:pt x="568" y="77"/>
                  </a:cubicBezTo>
                  <a:cubicBezTo>
                    <a:pt x="574" y="77"/>
                    <a:pt x="579" y="77"/>
                    <a:pt x="584" y="76"/>
                  </a:cubicBezTo>
                  <a:cubicBezTo>
                    <a:pt x="589" y="76"/>
                    <a:pt x="593" y="75"/>
                    <a:pt x="597" y="74"/>
                  </a:cubicBezTo>
                  <a:cubicBezTo>
                    <a:pt x="600" y="74"/>
                    <a:pt x="603" y="73"/>
                    <a:pt x="605" y="72"/>
                  </a:cubicBezTo>
                  <a:cubicBezTo>
                    <a:pt x="608" y="71"/>
                    <a:pt x="610" y="70"/>
                    <a:pt x="612" y="69"/>
                  </a:cubicBezTo>
                  <a:cubicBezTo>
                    <a:pt x="614" y="68"/>
                    <a:pt x="615" y="67"/>
                    <a:pt x="616" y="66"/>
                  </a:cubicBezTo>
                  <a:cubicBezTo>
                    <a:pt x="619" y="63"/>
                    <a:pt x="619" y="63"/>
                    <a:pt x="619" y="63"/>
                  </a:cubicBezTo>
                  <a:cubicBezTo>
                    <a:pt x="619" y="62"/>
                    <a:pt x="620" y="60"/>
                    <a:pt x="621" y="59"/>
                  </a:cubicBezTo>
                  <a:cubicBezTo>
                    <a:pt x="622" y="57"/>
                    <a:pt x="624" y="56"/>
                    <a:pt x="626" y="54"/>
                  </a:cubicBezTo>
                  <a:cubicBezTo>
                    <a:pt x="628" y="53"/>
                    <a:pt x="630" y="52"/>
                    <a:pt x="633" y="51"/>
                  </a:cubicBezTo>
                  <a:cubicBezTo>
                    <a:pt x="635" y="50"/>
                    <a:pt x="638" y="49"/>
                    <a:pt x="642" y="48"/>
                  </a:cubicBezTo>
                  <a:cubicBezTo>
                    <a:pt x="649" y="46"/>
                    <a:pt x="658" y="45"/>
                    <a:pt x="667" y="45"/>
                  </a:cubicBezTo>
                  <a:cubicBezTo>
                    <a:pt x="675" y="45"/>
                    <a:pt x="685" y="45"/>
                    <a:pt x="694" y="46"/>
                  </a:cubicBezTo>
                  <a:cubicBezTo>
                    <a:pt x="703" y="47"/>
                    <a:pt x="712" y="49"/>
                    <a:pt x="721" y="51"/>
                  </a:cubicBezTo>
                  <a:cubicBezTo>
                    <a:pt x="730" y="53"/>
                    <a:pt x="738" y="56"/>
                    <a:pt x="745" y="59"/>
                  </a:cubicBezTo>
                  <a:cubicBezTo>
                    <a:pt x="753" y="62"/>
                    <a:pt x="759" y="66"/>
                    <a:pt x="763" y="69"/>
                  </a:cubicBezTo>
                  <a:cubicBezTo>
                    <a:pt x="767" y="73"/>
                    <a:pt x="769" y="77"/>
                    <a:pt x="770" y="80"/>
                  </a:cubicBezTo>
                  <a:cubicBezTo>
                    <a:pt x="770" y="84"/>
                    <a:pt x="769" y="87"/>
                    <a:pt x="766" y="90"/>
                  </a:cubicBezTo>
                  <a:cubicBezTo>
                    <a:pt x="762" y="93"/>
                    <a:pt x="757" y="96"/>
                    <a:pt x="750" y="98"/>
                  </a:cubicBezTo>
                  <a:cubicBezTo>
                    <a:pt x="746" y="99"/>
                    <a:pt x="742" y="100"/>
                    <a:pt x="738" y="100"/>
                  </a:cubicBezTo>
                  <a:cubicBezTo>
                    <a:pt x="734" y="101"/>
                    <a:pt x="730" y="101"/>
                    <a:pt x="725" y="101"/>
                  </a:cubicBezTo>
                  <a:cubicBezTo>
                    <a:pt x="721" y="102"/>
                    <a:pt x="717" y="102"/>
                    <a:pt x="712" y="102"/>
                  </a:cubicBezTo>
                  <a:cubicBezTo>
                    <a:pt x="707" y="101"/>
                    <a:pt x="703" y="101"/>
                    <a:pt x="698" y="101"/>
                  </a:cubicBezTo>
                  <a:cubicBezTo>
                    <a:pt x="695" y="100"/>
                    <a:pt x="692" y="100"/>
                    <a:pt x="688" y="100"/>
                  </a:cubicBezTo>
                  <a:cubicBezTo>
                    <a:pt x="684" y="100"/>
                    <a:pt x="680" y="100"/>
                    <a:pt x="676" y="100"/>
                  </a:cubicBezTo>
                  <a:cubicBezTo>
                    <a:pt x="672" y="101"/>
                    <a:pt x="668" y="101"/>
                    <a:pt x="664" y="102"/>
                  </a:cubicBezTo>
                  <a:cubicBezTo>
                    <a:pt x="660" y="102"/>
                    <a:pt x="657" y="103"/>
                    <a:pt x="653" y="104"/>
                  </a:cubicBezTo>
                  <a:cubicBezTo>
                    <a:pt x="649" y="105"/>
                    <a:pt x="645" y="106"/>
                    <a:pt x="642" y="108"/>
                  </a:cubicBezTo>
                  <a:cubicBezTo>
                    <a:pt x="640" y="109"/>
                    <a:pt x="638" y="111"/>
                    <a:pt x="637" y="114"/>
                  </a:cubicBezTo>
                  <a:cubicBezTo>
                    <a:pt x="636" y="116"/>
                    <a:pt x="636" y="118"/>
                    <a:pt x="638" y="122"/>
                  </a:cubicBezTo>
                  <a:cubicBezTo>
                    <a:pt x="640" y="125"/>
                    <a:pt x="643" y="128"/>
                    <a:pt x="648" y="132"/>
                  </a:cubicBezTo>
                  <a:cubicBezTo>
                    <a:pt x="744" y="184"/>
                    <a:pt x="744" y="184"/>
                    <a:pt x="744" y="184"/>
                  </a:cubicBezTo>
                  <a:cubicBezTo>
                    <a:pt x="616" y="223"/>
                    <a:pt x="616" y="223"/>
                    <a:pt x="616" y="223"/>
                  </a:cubicBezTo>
                  <a:cubicBezTo>
                    <a:pt x="598" y="226"/>
                    <a:pt x="583" y="227"/>
                    <a:pt x="570" y="226"/>
                  </a:cubicBezTo>
                  <a:cubicBezTo>
                    <a:pt x="558" y="225"/>
                    <a:pt x="548" y="222"/>
                    <a:pt x="540" y="219"/>
                  </a:cubicBezTo>
                  <a:cubicBezTo>
                    <a:pt x="533" y="215"/>
                    <a:pt x="528" y="211"/>
                    <a:pt x="525" y="206"/>
                  </a:cubicBezTo>
                  <a:cubicBezTo>
                    <a:pt x="522" y="202"/>
                    <a:pt x="521" y="198"/>
                    <a:pt x="521" y="195"/>
                  </a:cubicBezTo>
                  <a:cubicBezTo>
                    <a:pt x="523" y="192"/>
                    <a:pt x="524" y="190"/>
                    <a:pt x="524" y="188"/>
                  </a:cubicBezTo>
                  <a:cubicBezTo>
                    <a:pt x="524" y="185"/>
                    <a:pt x="524" y="183"/>
                    <a:pt x="523" y="181"/>
                  </a:cubicBezTo>
                  <a:cubicBezTo>
                    <a:pt x="523" y="178"/>
                    <a:pt x="521" y="176"/>
                    <a:pt x="519" y="174"/>
                  </a:cubicBezTo>
                  <a:cubicBezTo>
                    <a:pt x="517" y="172"/>
                    <a:pt x="515" y="170"/>
                    <a:pt x="512" y="168"/>
                  </a:cubicBezTo>
                  <a:cubicBezTo>
                    <a:pt x="506" y="164"/>
                    <a:pt x="497" y="160"/>
                    <a:pt x="488" y="158"/>
                  </a:cubicBezTo>
                  <a:cubicBezTo>
                    <a:pt x="479" y="155"/>
                    <a:pt x="468" y="154"/>
                    <a:pt x="457" y="153"/>
                  </a:cubicBezTo>
                  <a:cubicBezTo>
                    <a:pt x="445" y="152"/>
                    <a:pt x="434" y="152"/>
                    <a:pt x="422" y="153"/>
                  </a:cubicBezTo>
                  <a:cubicBezTo>
                    <a:pt x="409" y="154"/>
                    <a:pt x="397" y="156"/>
                    <a:pt x="386" y="158"/>
                  </a:cubicBezTo>
                  <a:cubicBezTo>
                    <a:pt x="385" y="158"/>
                    <a:pt x="385" y="158"/>
                    <a:pt x="385" y="158"/>
                  </a:cubicBezTo>
                  <a:cubicBezTo>
                    <a:pt x="384" y="159"/>
                    <a:pt x="384" y="159"/>
                    <a:pt x="384" y="159"/>
                  </a:cubicBezTo>
                  <a:cubicBezTo>
                    <a:pt x="384" y="159"/>
                    <a:pt x="384" y="159"/>
                    <a:pt x="384" y="159"/>
                  </a:cubicBezTo>
                  <a:cubicBezTo>
                    <a:pt x="383" y="159"/>
                    <a:pt x="383" y="159"/>
                    <a:pt x="383" y="159"/>
                  </a:cubicBezTo>
                  <a:cubicBezTo>
                    <a:pt x="372" y="162"/>
                    <a:pt x="362" y="165"/>
                    <a:pt x="354" y="169"/>
                  </a:cubicBezTo>
                  <a:cubicBezTo>
                    <a:pt x="346" y="173"/>
                    <a:pt x="340" y="178"/>
                    <a:pt x="336" y="182"/>
                  </a:cubicBezTo>
                  <a:cubicBezTo>
                    <a:pt x="331" y="187"/>
                    <a:pt x="329" y="192"/>
                    <a:pt x="330" y="197"/>
                  </a:cubicBezTo>
                  <a:cubicBezTo>
                    <a:pt x="330" y="202"/>
                    <a:pt x="333" y="207"/>
                    <a:pt x="339" y="211"/>
                  </a:cubicBezTo>
                  <a:cubicBezTo>
                    <a:pt x="342" y="213"/>
                    <a:pt x="345" y="215"/>
                    <a:pt x="349" y="217"/>
                  </a:cubicBezTo>
                  <a:cubicBezTo>
                    <a:pt x="353" y="219"/>
                    <a:pt x="357" y="220"/>
                    <a:pt x="362" y="222"/>
                  </a:cubicBezTo>
                  <a:cubicBezTo>
                    <a:pt x="367" y="223"/>
                    <a:pt x="372" y="224"/>
                    <a:pt x="377" y="225"/>
                  </a:cubicBezTo>
                  <a:cubicBezTo>
                    <a:pt x="382" y="226"/>
                    <a:pt x="388" y="227"/>
                    <a:pt x="394" y="228"/>
                  </a:cubicBezTo>
                  <a:cubicBezTo>
                    <a:pt x="402" y="228"/>
                    <a:pt x="412" y="230"/>
                    <a:pt x="421" y="233"/>
                  </a:cubicBezTo>
                  <a:cubicBezTo>
                    <a:pt x="430" y="236"/>
                    <a:pt x="439" y="240"/>
                    <a:pt x="445" y="245"/>
                  </a:cubicBezTo>
                  <a:cubicBezTo>
                    <a:pt x="450" y="250"/>
                    <a:pt x="452" y="256"/>
                    <a:pt x="449" y="263"/>
                  </a:cubicBezTo>
                  <a:cubicBezTo>
                    <a:pt x="445" y="269"/>
                    <a:pt x="435" y="277"/>
                    <a:pt x="417" y="284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64" y="81"/>
                    <a:pt x="175" y="77"/>
                    <a:pt x="180" y="73"/>
                  </a:cubicBezTo>
                  <a:cubicBezTo>
                    <a:pt x="186" y="69"/>
                    <a:pt x="187" y="65"/>
                    <a:pt x="184" y="62"/>
                  </a:cubicBezTo>
                  <a:cubicBezTo>
                    <a:pt x="182" y="59"/>
                    <a:pt x="177" y="56"/>
                    <a:pt x="171" y="54"/>
                  </a:cubicBezTo>
                  <a:cubicBezTo>
                    <a:pt x="165" y="52"/>
                    <a:pt x="157" y="50"/>
                    <a:pt x="151" y="49"/>
                  </a:cubicBezTo>
                  <a:cubicBezTo>
                    <a:pt x="146" y="49"/>
                    <a:pt x="141" y="48"/>
                    <a:pt x="136" y="48"/>
                  </a:cubicBezTo>
                  <a:cubicBezTo>
                    <a:pt x="132" y="47"/>
                    <a:pt x="128" y="46"/>
                    <a:pt x="124" y="45"/>
                  </a:cubicBezTo>
                  <a:cubicBezTo>
                    <a:pt x="120" y="44"/>
                    <a:pt x="116" y="43"/>
                    <a:pt x="113" y="42"/>
                  </a:cubicBezTo>
                  <a:cubicBezTo>
                    <a:pt x="110" y="41"/>
                    <a:pt x="108" y="40"/>
                    <a:pt x="105" y="38"/>
                  </a:cubicBezTo>
                  <a:cubicBezTo>
                    <a:pt x="101" y="35"/>
                    <a:pt x="99" y="32"/>
                    <a:pt x="100" y="29"/>
                  </a:cubicBezTo>
                  <a:cubicBezTo>
                    <a:pt x="100" y="26"/>
                    <a:pt x="102" y="22"/>
                    <a:pt x="107" y="19"/>
                  </a:cubicBezTo>
                  <a:cubicBezTo>
                    <a:pt x="111" y="16"/>
                    <a:pt x="117" y="13"/>
                    <a:pt x="125" y="11"/>
                  </a:cubicBezTo>
                  <a:cubicBezTo>
                    <a:pt x="133" y="8"/>
                    <a:pt x="142" y="6"/>
                    <a:pt x="152" y="4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4" y="4"/>
                    <a:pt x="154" y="4"/>
                    <a:pt x="154" y="4"/>
                  </a:cubicBezTo>
                  <a:close/>
                </a:path>
              </a:pathLst>
            </a:custGeom>
            <a:solidFill>
              <a:srgbClr val="F6A80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xmlns="" id="{8AB7800D-58A5-4D65-9DAA-8E1DE0B63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6" y="2788771"/>
              <a:ext cx="1018389" cy="1905063"/>
            </a:xfrm>
            <a:custGeom>
              <a:avLst/>
              <a:gdLst>
                <a:gd name="T0" fmla="*/ 589 w 634"/>
                <a:gd name="T1" fmla="*/ 523 h 1186"/>
                <a:gd name="T2" fmla="*/ 634 w 634"/>
                <a:gd name="T3" fmla="*/ 1186 h 1186"/>
                <a:gd name="T4" fmla="*/ 78 w 634"/>
                <a:gd name="T5" fmla="*/ 571 h 1186"/>
                <a:gd name="T6" fmla="*/ 0 w 634"/>
                <a:gd name="T7" fmla="*/ 0 h 1186"/>
                <a:gd name="T8" fmla="*/ 589 w 634"/>
                <a:gd name="T9" fmla="*/ 523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4" h="1186">
                  <a:moveTo>
                    <a:pt x="589" y="523"/>
                  </a:moveTo>
                  <a:lnTo>
                    <a:pt x="634" y="1186"/>
                  </a:lnTo>
                  <a:lnTo>
                    <a:pt x="78" y="571"/>
                  </a:lnTo>
                  <a:lnTo>
                    <a:pt x="0" y="0"/>
                  </a:lnTo>
                  <a:lnTo>
                    <a:pt x="589" y="523"/>
                  </a:lnTo>
                  <a:close/>
                </a:path>
              </a:pathLst>
            </a:custGeom>
            <a:solidFill>
              <a:srgbClr val="D5930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67">
              <a:extLst>
                <a:ext uri="{FF2B5EF4-FFF2-40B4-BE49-F238E27FC236}">
                  <a16:creationId xmlns:a16="http://schemas.microsoft.com/office/drawing/2014/main" xmlns="" id="{81C707E7-59FC-466F-B57C-C9B88841B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138" y="3325273"/>
              <a:ext cx="1410325" cy="1688213"/>
            </a:xfrm>
            <a:custGeom>
              <a:avLst/>
              <a:gdLst>
                <a:gd name="T0" fmla="*/ 878 w 878"/>
                <a:gd name="T1" fmla="*/ 0 h 1051"/>
                <a:gd name="T2" fmla="*/ 700 w 878"/>
                <a:gd name="T3" fmla="*/ 554 h 1051"/>
                <a:gd name="T4" fmla="*/ 0 w 878"/>
                <a:gd name="T5" fmla="*/ 1051 h 1051"/>
                <a:gd name="T6" fmla="*/ 156 w 878"/>
                <a:gd name="T7" fmla="*/ 402 h 1051"/>
                <a:gd name="T8" fmla="*/ 878 w 878"/>
                <a:gd name="T9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1051">
                  <a:moveTo>
                    <a:pt x="878" y="0"/>
                  </a:moveTo>
                  <a:lnTo>
                    <a:pt x="700" y="554"/>
                  </a:lnTo>
                  <a:lnTo>
                    <a:pt x="0" y="1051"/>
                  </a:lnTo>
                  <a:lnTo>
                    <a:pt x="156" y="402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D6CDB4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69">
              <a:extLst>
                <a:ext uri="{FF2B5EF4-FFF2-40B4-BE49-F238E27FC236}">
                  <a16:creationId xmlns:a16="http://schemas.microsoft.com/office/drawing/2014/main" xmlns="" id="{9AE6B012-DD37-4240-9FA1-C85C65E27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459" y="2675367"/>
              <a:ext cx="2971641" cy="1296278"/>
            </a:xfrm>
            <a:custGeom>
              <a:avLst/>
              <a:gdLst>
                <a:gd name="T0" fmla="*/ 782 w 782"/>
                <a:gd name="T1" fmla="*/ 170 h 341"/>
                <a:gd name="T2" fmla="*/ 329 w 782"/>
                <a:gd name="T3" fmla="*/ 263 h 341"/>
                <a:gd name="T4" fmla="*/ 270 w 782"/>
                <a:gd name="T5" fmla="*/ 246 h 341"/>
                <a:gd name="T6" fmla="*/ 233 w 782"/>
                <a:gd name="T7" fmla="*/ 251 h 341"/>
                <a:gd name="T8" fmla="*/ 216 w 782"/>
                <a:gd name="T9" fmla="*/ 264 h 341"/>
                <a:gd name="T10" fmla="*/ 211 w 782"/>
                <a:gd name="T11" fmla="*/ 278 h 341"/>
                <a:gd name="T12" fmla="*/ 206 w 782"/>
                <a:gd name="T13" fmla="*/ 296 h 341"/>
                <a:gd name="T14" fmla="*/ 187 w 782"/>
                <a:gd name="T15" fmla="*/ 311 h 341"/>
                <a:gd name="T16" fmla="*/ 109 w 782"/>
                <a:gd name="T17" fmla="*/ 317 h 341"/>
                <a:gd name="T18" fmla="*/ 30 w 782"/>
                <a:gd name="T19" fmla="*/ 289 h 341"/>
                <a:gd name="T20" fmla="*/ 29 w 782"/>
                <a:gd name="T21" fmla="*/ 288 h 341"/>
                <a:gd name="T22" fmla="*/ 28 w 782"/>
                <a:gd name="T23" fmla="*/ 287 h 341"/>
                <a:gd name="T24" fmla="*/ 0 w 782"/>
                <a:gd name="T25" fmla="*/ 245 h 341"/>
                <a:gd name="T26" fmla="*/ 30 w 782"/>
                <a:gd name="T27" fmla="*/ 214 h 341"/>
                <a:gd name="T28" fmla="*/ 63 w 782"/>
                <a:gd name="T29" fmla="*/ 208 h 341"/>
                <a:gd name="T30" fmla="*/ 99 w 782"/>
                <a:gd name="T31" fmla="*/ 209 h 341"/>
                <a:gd name="T32" fmla="*/ 124 w 782"/>
                <a:gd name="T33" fmla="*/ 208 h 341"/>
                <a:gd name="T34" fmla="*/ 147 w 782"/>
                <a:gd name="T35" fmla="*/ 203 h 341"/>
                <a:gd name="T36" fmla="*/ 163 w 782"/>
                <a:gd name="T37" fmla="*/ 188 h 341"/>
                <a:gd name="T38" fmla="*/ 147 w 782"/>
                <a:gd name="T39" fmla="*/ 164 h 341"/>
                <a:gd name="T40" fmla="*/ 133 w 782"/>
                <a:gd name="T41" fmla="*/ 68 h 341"/>
                <a:gd name="T42" fmla="*/ 151 w 782"/>
                <a:gd name="T43" fmla="*/ 65 h 341"/>
                <a:gd name="T44" fmla="*/ 166 w 782"/>
                <a:gd name="T45" fmla="*/ 64 h 341"/>
                <a:gd name="T46" fmla="*/ 213 w 782"/>
                <a:gd name="T47" fmla="*/ 74 h 341"/>
                <a:gd name="T48" fmla="*/ 234 w 782"/>
                <a:gd name="T49" fmla="*/ 92 h 341"/>
                <a:gd name="T50" fmla="*/ 239 w 782"/>
                <a:gd name="T51" fmla="*/ 105 h 341"/>
                <a:gd name="T52" fmla="*/ 257 w 782"/>
                <a:gd name="T53" fmla="*/ 118 h 341"/>
                <a:gd name="T54" fmla="*/ 275 w 782"/>
                <a:gd name="T55" fmla="*/ 125 h 341"/>
                <a:gd name="T56" fmla="*/ 294 w 782"/>
                <a:gd name="T57" fmla="*/ 130 h 341"/>
                <a:gd name="T58" fmla="*/ 341 w 782"/>
                <a:gd name="T59" fmla="*/ 134 h 341"/>
                <a:gd name="T60" fmla="*/ 381 w 782"/>
                <a:gd name="T61" fmla="*/ 127 h 341"/>
                <a:gd name="T62" fmla="*/ 381 w 782"/>
                <a:gd name="T63" fmla="*/ 127 h 341"/>
                <a:gd name="T64" fmla="*/ 382 w 782"/>
                <a:gd name="T65" fmla="*/ 126 h 341"/>
                <a:gd name="T66" fmla="*/ 402 w 782"/>
                <a:gd name="T67" fmla="*/ 110 h 341"/>
                <a:gd name="T68" fmla="*/ 396 w 782"/>
                <a:gd name="T69" fmla="*/ 92 h 341"/>
                <a:gd name="T70" fmla="*/ 388 w 782"/>
                <a:gd name="T71" fmla="*/ 85 h 341"/>
                <a:gd name="T72" fmla="*/ 376 w 782"/>
                <a:gd name="T73" fmla="*/ 78 h 341"/>
                <a:gd name="T74" fmla="*/ 349 w 782"/>
                <a:gd name="T75" fmla="*/ 69 h 341"/>
                <a:gd name="T76" fmla="*/ 321 w 782"/>
                <a:gd name="T77" fmla="*/ 65 h 341"/>
                <a:gd name="T78" fmla="*/ 275 w 782"/>
                <a:gd name="T79" fmla="*/ 53 h 341"/>
                <a:gd name="T80" fmla="*/ 263 w 782"/>
                <a:gd name="T81" fmla="*/ 31 h 341"/>
                <a:gd name="T82" fmla="*/ 266 w 782"/>
                <a:gd name="T83" fmla="*/ 29 h 341"/>
                <a:gd name="T84" fmla="*/ 271 w 782"/>
                <a:gd name="T85" fmla="*/ 26 h 341"/>
                <a:gd name="T86" fmla="*/ 274 w 782"/>
                <a:gd name="T87" fmla="*/ 25 h 341"/>
                <a:gd name="T88" fmla="*/ 277 w 782"/>
                <a:gd name="T89" fmla="*/ 2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2" h="341">
                  <a:moveTo>
                    <a:pt x="356" y="0"/>
                  </a:moveTo>
                  <a:cubicBezTo>
                    <a:pt x="782" y="170"/>
                    <a:pt x="782" y="170"/>
                    <a:pt x="782" y="170"/>
                  </a:cubicBezTo>
                  <a:cubicBezTo>
                    <a:pt x="477" y="341"/>
                    <a:pt x="477" y="341"/>
                    <a:pt x="477" y="341"/>
                  </a:cubicBezTo>
                  <a:cubicBezTo>
                    <a:pt x="329" y="263"/>
                    <a:pt x="329" y="263"/>
                    <a:pt x="329" y="263"/>
                  </a:cubicBezTo>
                  <a:cubicBezTo>
                    <a:pt x="317" y="257"/>
                    <a:pt x="306" y="254"/>
                    <a:pt x="296" y="251"/>
                  </a:cubicBezTo>
                  <a:cubicBezTo>
                    <a:pt x="287" y="248"/>
                    <a:pt x="278" y="247"/>
                    <a:pt x="270" y="246"/>
                  </a:cubicBezTo>
                  <a:cubicBezTo>
                    <a:pt x="262" y="245"/>
                    <a:pt x="255" y="246"/>
                    <a:pt x="249" y="246"/>
                  </a:cubicBezTo>
                  <a:cubicBezTo>
                    <a:pt x="243" y="247"/>
                    <a:pt x="237" y="249"/>
                    <a:pt x="233" y="251"/>
                  </a:cubicBezTo>
                  <a:cubicBezTo>
                    <a:pt x="229" y="253"/>
                    <a:pt x="226" y="254"/>
                    <a:pt x="223" y="257"/>
                  </a:cubicBezTo>
                  <a:cubicBezTo>
                    <a:pt x="220" y="259"/>
                    <a:pt x="218" y="261"/>
                    <a:pt x="216" y="264"/>
                  </a:cubicBezTo>
                  <a:cubicBezTo>
                    <a:pt x="214" y="266"/>
                    <a:pt x="213" y="268"/>
                    <a:pt x="212" y="271"/>
                  </a:cubicBezTo>
                  <a:cubicBezTo>
                    <a:pt x="211" y="273"/>
                    <a:pt x="211" y="276"/>
                    <a:pt x="211" y="278"/>
                  </a:cubicBezTo>
                  <a:cubicBezTo>
                    <a:pt x="211" y="281"/>
                    <a:pt x="211" y="284"/>
                    <a:pt x="210" y="287"/>
                  </a:cubicBezTo>
                  <a:cubicBezTo>
                    <a:pt x="210" y="290"/>
                    <a:pt x="208" y="293"/>
                    <a:pt x="206" y="296"/>
                  </a:cubicBezTo>
                  <a:cubicBezTo>
                    <a:pt x="204" y="299"/>
                    <a:pt x="202" y="301"/>
                    <a:pt x="198" y="304"/>
                  </a:cubicBezTo>
                  <a:cubicBezTo>
                    <a:pt x="195" y="306"/>
                    <a:pt x="191" y="309"/>
                    <a:pt x="187" y="311"/>
                  </a:cubicBezTo>
                  <a:cubicBezTo>
                    <a:pt x="177" y="315"/>
                    <a:pt x="164" y="318"/>
                    <a:pt x="151" y="319"/>
                  </a:cubicBezTo>
                  <a:cubicBezTo>
                    <a:pt x="137" y="320"/>
                    <a:pt x="123" y="319"/>
                    <a:pt x="109" y="317"/>
                  </a:cubicBezTo>
                  <a:cubicBezTo>
                    <a:pt x="94" y="315"/>
                    <a:pt x="80" y="312"/>
                    <a:pt x="66" y="307"/>
                  </a:cubicBezTo>
                  <a:cubicBezTo>
                    <a:pt x="53" y="302"/>
                    <a:pt x="41" y="296"/>
                    <a:pt x="30" y="289"/>
                  </a:cubicBezTo>
                  <a:cubicBezTo>
                    <a:pt x="29" y="288"/>
                    <a:pt x="29" y="288"/>
                    <a:pt x="29" y="288"/>
                  </a:cubicBezTo>
                  <a:cubicBezTo>
                    <a:pt x="29" y="288"/>
                    <a:pt x="29" y="288"/>
                    <a:pt x="29" y="288"/>
                  </a:cubicBezTo>
                  <a:cubicBezTo>
                    <a:pt x="28" y="288"/>
                    <a:pt x="28" y="288"/>
                    <a:pt x="28" y="288"/>
                  </a:cubicBezTo>
                  <a:cubicBezTo>
                    <a:pt x="28" y="287"/>
                    <a:pt x="28" y="287"/>
                    <a:pt x="28" y="287"/>
                  </a:cubicBezTo>
                  <a:cubicBezTo>
                    <a:pt x="18" y="280"/>
                    <a:pt x="11" y="273"/>
                    <a:pt x="6" y="266"/>
                  </a:cubicBezTo>
                  <a:cubicBezTo>
                    <a:pt x="2" y="259"/>
                    <a:pt x="0" y="252"/>
                    <a:pt x="0" y="245"/>
                  </a:cubicBezTo>
                  <a:cubicBezTo>
                    <a:pt x="0" y="239"/>
                    <a:pt x="3" y="233"/>
                    <a:pt x="8" y="227"/>
                  </a:cubicBezTo>
                  <a:cubicBezTo>
                    <a:pt x="13" y="222"/>
                    <a:pt x="20" y="218"/>
                    <a:pt x="30" y="214"/>
                  </a:cubicBezTo>
                  <a:cubicBezTo>
                    <a:pt x="35" y="213"/>
                    <a:pt x="40" y="211"/>
                    <a:pt x="46" y="210"/>
                  </a:cubicBezTo>
                  <a:cubicBezTo>
                    <a:pt x="51" y="209"/>
                    <a:pt x="57" y="208"/>
                    <a:pt x="63" y="208"/>
                  </a:cubicBezTo>
                  <a:cubicBezTo>
                    <a:pt x="69" y="208"/>
                    <a:pt x="75" y="207"/>
                    <a:pt x="81" y="208"/>
                  </a:cubicBezTo>
                  <a:cubicBezTo>
                    <a:pt x="87" y="208"/>
                    <a:pt x="93" y="208"/>
                    <a:pt x="99" y="209"/>
                  </a:cubicBezTo>
                  <a:cubicBezTo>
                    <a:pt x="103" y="209"/>
                    <a:pt x="107" y="209"/>
                    <a:pt x="111" y="209"/>
                  </a:cubicBezTo>
                  <a:cubicBezTo>
                    <a:pt x="115" y="209"/>
                    <a:pt x="119" y="209"/>
                    <a:pt x="124" y="208"/>
                  </a:cubicBezTo>
                  <a:cubicBezTo>
                    <a:pt x="128" y="208"/>
                    <a:pt x="132" y="207"/>
                    <a:pt x="136" y="206"/>
                  </a:cubicBezTo>
                  <a:cubicBezTo>
                    <a:pt x="140" y="205"/>
                    <a:pt x="143" y="204"/>
                    <a:pt x="147" y="203"/>
                  </a:cubicBezTo>
                  <a:cubicBezTo>
                    <a:pt x="151" y="201"/>
                    <a:pt x="155" y="199"/>
                    <a:pt x="158" y="197"/>
                  </a:cubicBezTo>
                  <a:cubicBezTo>
                    <a:pt x="160" y="194"/>
                    <a:pt x="162" y="192"/>
                    <a:pt x="163" y="188"/>
                  </a:cubicBezTo>
                  <a:cubicBezTo>
                    <a:pt x="163" y="185"/>
                    <a:pt x="162" y="182"/>
                    <a:pt x="160" y="178"/>
                  </a:cubicBezTo>
                  <a:cubicBezTo>
                    <a:pt x="157" y="174"/>
                    <a:pt x="153" y="169"/>
                    <a:pt x="147" y="164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136" y="67"/>
                    <a:pt x="139" y="67"/>
                    <a:pt x="142" y="66"/>
                  </a:cubicBezTo>
                  <a:cubicBezTo>
                    <a:pt x="145" y="66"/>
                    <a:pt x="148" y="65"/>
                    <a:pt x="151" y="65"/>
                  </a:cubicBezTo>
                  <a:cubicBezTo>
                    <a:pt x="153" y="65"/>
                    <a:pt x="156" y="65"/>
                    <a:pt x="159" y="64"/>
                  </a:cubicBezTo>
                  <a:cubicBezTo>
                    <a:pt x="161" y="64"/>
                    <a:pt x="164" y="64"/>
                    <a:pt x="166" y="64"/>
                  </a:cubicBezTo>
                  <a:cubicBezTo>
                    <a:pt x="176" y="64"/>
                    <a:pt x="185" y="65"/>
                    <a:pt x="193" y="67"/>
                  </a:cubicBezTo>
                  <a:cubicBezTo>
                    <a:pt x="201" y="69"/>
                    <a:pt x="208" y="71"/>
                    <a:pt x="213" y="74"/>
                  </a:cubicBezTo>
                  <a:cubicBezTo>
                    <a:pt x="219" y="77"/>
                    <a:pt x="224" y="80"/>
                    <a:pt x="227" y="83"/>
                  </a:cubicBezTo>
                  <a:cubicBezTo>
                    <a:pt x="230" y="86"/>
                    <a:pt x="233" y="89"/>
                    <a:pt x="234" y="92"/>
                  </a:cubicBezTo>
                  <a:cubicBezTo>
                    <a:pt x="233" y="94"/>
                    <a:pt x="234" y="96"/>
                    <a:pt x="235" y="98"/>
                  </a:cubicBezTo>
                  <a:cubicBezTo>
                    <a:pt x="236" y="100"/>
                    <a:pt x="237" y="102"/>
                    <a:pt x="239" y="105"/>
                  </a:cubicBezTo>
                  <a:cubicBezTo>
                    <a:pt x="241" y="107"/>
                    <a:pt x="244" y="109"/>
                    <a:pt x="247" y="111"/>
                  </a:cubicBezTo>
                  <a:cubicBezTo>
                    <a:pt x="250" y="113"/>
                    <a:pt x="253" y="116"/>
                    <a:pt x="257" y="118"/>
                  </a:cubicBezTo>
                  <a:cubicBezTo>
                    <a:pt x="260" y="119"/>
                    <a:pt x="263" y="120"/>
                    <a:pt x="265" y="121"/>
                  </a:cubicBezTo>
                  <a:cubicBezTo>
                    <a:pt x="268" y="123"/>
                    <a:pt x="271" y="124"/>
                    <a:pt x="275" y="125"/>
                  </a:cubicBezTo>
                  <a:cubicBezTo>
                    <a:pt x="278" y="126"/>
                    <a:pt x="281" y="127"/>
                    <a:pt x="284" y="127"/>
                  </a:cubicBezTo>
                  <a:cubicBezTo>
                    <a:pt x="288" y="128"/>
                    <a:pt x="291" y="129"/>
                    <a:pt x="294" y="130"/>
                  </a:cubicBezTo>
                  <a:cubicBezTo>
                    <a:pt x="302" y="131"/>
                    <a:pt x="310" y="132"/>
                    <a:pt x="317" y="133"/>
                  </a:cubicBezTo>
                  <a:cubicBezTo>
                    <a:pt x="325" y="134"/>
                    <a:pt x="333" y="134"/>
                    <a:pt x="341" y="134"/>
                  </a:cubicBezTo>
                  <a:cubicBezTo>
                    <a:pt x="348" y="133"/>
                    <a:pt x="355" y="133"/>
                    <a:pt x="362" y="132"/>
                  </a:cubicBezTo>
                  <a:cubicBezTo>
                    <a:pt x="369" y="130"/>
                    <a:pt x="375" y="129"/>
                    <a:pt x="381" y="127"/>
                  </a:cubicBezTo>
                  <a:cubicBezTo>
                    <a:pt x="381" y="127"/>
                    <a:pt x="381" y="127"/>
                    <a:pt x="381" y="127"/>
                  </a:cubicBezTo>
                  <a:cubicBezTo>
                    <a:pt x="381" y="127"/>
                    <a:pt x="381" y="127"/>
                    <a:pt x="381" y="127"/>
                  </a:cubicBezTo>
                  <a:cubicBezTo>
                    <a:pt x="382" y="126"/>
                    <a:pt x="382" y="126"/>
                    <a:pt x="382" y="126"/>
                  </a:cubicBezTo>
                  <a:cubicBezTo>
                    <a:pt x="382" y="126"/>
                    <a:pt x="382" y="126"/>
                    <a:pt x="382" y="126"/>
                  </a:cubicBezTo>
                  <a:cubicBezTo>
                    <a:pt x="388" y="124"/>
                    <a:pt x="392" y="122"/>
                    <a:pt x="395" y="119"/>
                  </a:cubicBezTo>
                  <a:cubicBezTo>
                    <a:pt x="399" y="116"/>
                    <a:pt x="401" y="113"/>
                    <a:pt x="402" y="110"/>
                  </a:cubicBezTo>
                  <a:cubicBezTo>
                    <a:pt x="403" y="107"/>
                    <a:pt x="403" y="104"/>
                    <a:pt x="402" y="101"/>
                  </a:cubicBezTo>
                  <a:cubicBezTo>
                    <a:pt x="401" y="98"/>
                    <a:pt x="399" y="95"/>
                    <a:pt x="396" y="92"/>
                  </a:cubicBezTo>
                  <a:cubicBezTo>
                    <a:pt x="395" y="90"/>
                    <a:pt x="394" y="89"/>
                    <a:pt x="392" y="88"/>
                  </a:cubicBezTo>
                  <a:cubicBezTo>
                    <a:pt x="391" y="87"/>
                    <a:pt x="389" y="86"/>
                    <a:pt x="388" y="85"/>
                  </a:cubicBezTo>
                  <a:cubicBezTo>
                    <a:pt x="386" y="83"/>
                    <a:pt x="384" y="82"/>
                    <a:pt x="382" y="81"/>
                  </a:cubicBezTo>
                  <a:cubicBezTo>
                    <a:pt x="380" y="80"/>
                    <a:pt x="378" y="79"/>
                    <a:pt x="376" y="78"/>
                  </a:cubicBezTo>
                  <a:cubicBezTo>
                    <a:pt x="372" y="76"/>
                    <a:pt x="367" y="75"/>
                    <a:pt x="363" y="73"/>
                  </a:cubicBezTo>
                  <a:cubicBezTo>
                    <a:pt x="359" y="72"/>
                    <a:pt x="354" y="71"/>
                    <a:pt x="349" y="69"/>
                  </a:cubicBezTo>
                  <a:cubicBezTo>
                    <a:pt x="345" y="68"/>
                    <a:pt x="340" y="67"/>
                    <a:pt x="335" y="67"/>
                  </a:cubicBezTo>
                  <a:cubicBezTo>
                    <a:pt x="330" y="66"/>
                    <a:pt x="325" y="65"/>
                    <a:pt x="321" y="65"/>
                  </a:cubicBezTo>
                  <a:cubicBezTo>
                    <a:pt x="314" y="64"/>
                    <a:pt x="306" y="63"/>
                    <a:pt x="298" y="61"/>
                  </a:cubicBezTo>
                  <a:cubicBezTo>
                    <a:pt x="290" y="59"/>
                    <a:pt x="281" y="56"/>
                    <a:pt x="275" y="53"/>
                  </a:cubicBezTo>
                  <a:cubicBezTo>
                    <a:pt x="268" y="50"/>
                    <a:pt x="262" y="47"/>
                    <a:pt x="260" y="43"/>
                  </a:cubicBezTo>
                  <a:cubicBezTo>
                    <a:pt x="258" y="39"/>
                    <a:pt x="258" y="35"/>
                    <a:pt x="263" y="31"/>
                  </a:cubicBezTo>
                  <a:cubicBezTo>
                    <a:pt x="265" y="30"/>
                    <a:pt x="265" y="30"/>
                    <a:pt x="265" y="30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8" y="28"/>
                    <a:pt x="268" y="28"/>
                    <a:pt x="268" y="28"/>
                  </a:cubicBezTo>
                  <a:cubicBezTo>
                    <a:pt x="271" y="26"/>
                    <a:pt x="271" y="26"/>
                    <a:pt x="271" y="26"/>
                  </a:cubicBezTo>
                  <a:cubicBezTo>
                    <a:pt x="272" y="26"/>
                    <a:pt x="272" y="26"/>
                    <a:pt x="272" y="26"/>
                  </a:cubicBezTo>
                  <a:cubicBezTo>
                    <a:pt x="274" y="25"/>
                    <a:pt x="274" y="25"/>
                    <a:pt x="274" y="25"/>
                  </a:cubicBezTo>
                  <a:cubicBezTo>
                    <a:pt x="275" y="24"/>
                    <a:pt x="275" y="24"/>
                    <a:pt x="275" y="24"/>
                  </a:cubicBezTo>
                  <a:cubicBezTo>
                    <a:pt x="277" y="24"/>
                    <a:pt x="277" y="24"/>
                    <a:pt x="277" y="24"/>
                  </a:cubicBezTo>
                  <a:lnTo>
                    <a:pt x="356" y="0"/>
                  </a:lnTo>
                  <a:close/>
                </a:path>
              </a:pathLst>
            </a:custGeom>
            <a:solidFill>
              <a:srgbClr val="E8E3D5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70">
              <a:extLst>
                <a:ext uri="{FF2B5EF4-FFF2-40B4-BE49-F238E27FC236}">
                  <a16:creationId xmlns:a16="http://schemas.microsoft.com/office/drawing/2014/main" xmlns="" id="{858D669E-766C-4D48-B42B-11F1CB9BB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666" y="3971002"/>
              <a:ext cx="2054449" cy="2340368"/>
            </a:xfrm>
            <a:custGeom>
              <a:avLst/>
              <a:gdLst>
                <a:gd name="T0" fmla="*/ 1279 w 1279"/>
                <a:gd name="T1" fmla="*/ 0 h 1457"/>
                <a:gd name="T2" fmla="*/ 1125 w 1279"/>
                <a:gd name="T3" fmla="*/ 649 h 1457"/>
                <a:gd name="T4" fmla="*/ 0 w 1279"/>
                <a:gd name="T5" fmla="*/ 1457 h 1457"/>
                <a:gd name="T6" fmla="*/ 59 w 1279"/>
                <a:gd name="T7" fmla="*/ 687 h 1457"/>
                <a:gd name="T8" fmla="*/ 1279 w 1279"/>
                <a:gd name="T9" fmla="*/ 0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9" h="1457">
                  <a:moveTo>
                    <a:pt x="1279" y="0"/>
                  </a:moveTo>
                  <a:lnTo>
                    <a:pt x="1125" y="649"/>
                  </a:lnTo>
                  <a:lnTo>
                    <a:pt x="0" y="1457"/>
                  </a:lnTo>
                  <a:lnTo>
                    <a:pt x="59" y="687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15575E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Freeform 71">
              <a:extLst>
                <a:ext uri="{FF2B5EF4-FFF2-40B4-BE49-F238E27FC236}">
                  <a16:creationId xmlns:a16="http://schemas.microsoft.com/office/drawing/2014/main" xmlns="" id="{79846156-234B-497C-8596-3D6BDD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082" y="2931731"/>
              <a:ext cx="3582032" cy="2149219"/>
            </a:xfrm>
            <a:custGeom>
              <a:avLst/>
              <a:gdLst>
                <a:gd name="T0" fmla="*/ 135 w 943"/>
                <a:gd name="T1" fmla="*/ 7 h 565"/>
                <a:gd name="T2" fmla="*/ 136 w 943"/>
                <a:gd name="T3" fmla="*/ 7 h 565"/>
                <a:gd name="T4" fmla="*/ 172 w 943"/>
                <a:gd name="T5" fmla="*/ 1 h 565"/>
                <a:gd name="T6" fmla="*/ 239 w 943"/>
                <a:gd name="T7" fmla="*/ 6 h 565"/>
                <a:gd name="T8" fmla="*/ 270 w 943"/>
                <a:gd name="T9" fmla="*/ 22 h 565"/>
                <a:gd name="T10" fmla="*/ 275 w 943"/>
                <a:gd name="T11" fmla="*/ 36 h 565"/>
                <a:gd name="T12" fmla="*/ 276 w 943"/>
                <a:gd name="T13" fmla="*/ 55 h 565"/>
                <a:gd name="T14" fmla="*/ 321 w 943"/>
                <a:gd name="T15" fmla="*/ 74 h 565"/>
                <a:gd name="T16" fmla="*/ 495 w 943"/>
                <a:gd name="T17" fmla="*/ 33 h 565"/>
                <a:gd name="T18" fmla="*/ 626 w 943"/>
                <a:gd name="T19" fmla="*/ 110 h 565"/>
                <a:gd name="T20" fmla="*/ 625 w 943"/>
                <a:gd name="T21" fmla="*/ 129 h 565"/>
                <a:gd name="T22" fmla="*/ 603 w 943"/>
                <a:gd name="T23" fmla="*/ 138 h 565"/>
                <a:gd name="T24" fmla="*/ 578 w 943"/>
                <a:gd name="T25" fmla="*/ 142 h 565"/>
                <a:gd name="T26" fmla="*/ 548 w 943"/>
                <a:gd name="T27" fmla="*/ 140 h 565"/>
                <a:gd name="T28" fmla="*/ 513 w 943"/>
                <a:gd name="T29" fmla="*/ 142 h 565"/>
                <a:gd name="T30" fmla="*/ 476 w 943"/>
                <a:gd name="T31" fmla="*/ 159 h 565"/>
                <a:gd name="T32" fmla="*/ 473 w 943"/>
                <a:gd name="T33" fmla="*/ 198 h 565"/>
                <a:gd name="T34" fmla="*/ 496 w 943"/>
                <a:gd name="T35" fmla="*/ 220 h 565"/>
                <a:gd name="T36" fmla="*/ 498 w 943"/>
                <a:gd name="T37" fmla="*/ 222 h 565"/>
                <a:gd name="T38" fmla="*/ 535 w 943"/>
                <a:gd name="T39" fmla="*/ 241 h 565"/>
                <a:gd name="T40" fmla="*/ 619 w 943"/>
                <a:gd name="T41" fmla="*/ 253 h 565"/>
                <a:gd name="T42" fmla="*/ 667 w 943"/>
                <a:gd name="T43" fmla="*/ 238 h 565"/>
                <a:gd name="T44" fmla="*/ 679 w 943"/>
                <a:gd name="T45" fmla="*/ 221 h 565"/>
                <a:gd name="T46" fmla="*/ 681 w 943"/>
                <a:gd name="T47" fmla="*/ 204 h 565"/>
                <a:gd name="T48" fmla="*/ 692 w 943"/>
                <a:gd name="T49" fmla="*/ 190 h 565"/>
                <a:gd name="T50" fmla="*/ 718 w 943"/>
                <a:gd name="T51" fmla="*/ 180 h 565"/>
                <a:gd name="T52" fmla="*/ 764 w 943"/>
                <a:gd name="T53" fmla="*/ 184 h 565"/>
                <a:gd name="T54" fmla="*/ 943 w 943"/>
                <a:gd name="T55" fmla="*/ 274 h 565"/>
                <a:gd name="T56" fmla="*/ 0 w 943"/>
                <a:gd name="T57" fmla="*/ 184 h 565"/>
                <a:gd name="T58" fmla="*/ 200 w 943"/>
                <a:gd name="T59" fmla="*/ 111 h 565"/>
                <a:gd name="T60" fmla="*/ 172 w 943"/>
                <a:gd name="T61" fmla="*/ 82 h 565"/>
                <a:gd name="T62" fmla="*/ 128 w 943"/>
                <a:gd name="T63" fmla="*/ 74 h 565"/>
                <a:gd name="T64" fmla="*/ 100 w 943"/>
                <a:gd name="T65" fmla="*/ 65 h 565"/>
                <a:gd name="T66" fmla="*/ 81 w 943"/>
                <a:gd name="T67" fmla="*/ 45 h 565"/>
                <a:gd name="T68" fmla="*/ 105 w 943"/>
                <a:gd name="T69" fmla="*/ 1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3" h="565">
                  <a:moveTo>
                    <a:pt x="134" y="7"/>
                  </a:moveTo>
                  <a:cubicBezTo>
                    <a:pt x="135" y="7"/>
                    <a:pt x="135" y="7"/>
                    <a:pt x="135" y="7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48" y="4"/>
                    <a:pt x="160" y="2"/>
                    <a:pt x="172" y="1"/>
                  </a:cubicBezTo>
                  <a:cubicBezTo>
                    <a:pt x="184" y="0"/>
                    <a:pt x="196" y="0"/>
                    <a:pt x="208" y="1"/>
                  </a:cubicBezTo>
                  <a:cubicBezTo>
                    <a:pt x="219" y="2"/>
                    <a:pt x="229" y="4"/>
                    <a:pt x="239" y="6"/>
                  </a:cubicBezTo>
                  <a:cubicBezTo>
                    <a:pt x="248" y="9"/>
                    <a:pt x="256" y="12"/>
                    <a:pt x="263" y="16"/>
                  </a:cubicBezTo>
                  <a:cubicBezTo>
                    <a:pt x="266" y="18"/>
                    <a:pt x="268" y="20"/>
                    <a:pt x="270" y="22"/>
                  </a:cubicBezTo>
                  <a:cubicBezTo>
                    <a:pt x="272" y="24"/>
                    <a:pt x="273" y="27"/>
                    <a:pt x="274" y="29"/>
                  </a:cubicBezTo>
                  <a:cubicBezTo>
                    <a:pt x="275" y="31"/>
                    <a:pt x="275" y="33"/>
                    <a:pt x="275" y="36"/>
                  </a:cubicBezTo>
                  <a:cubicBezTo>
                    <a:pt x="274" y="38"/>
                    <a:pt x="274" y="41"/>
                    <a:pt x="272" y="43"/>
                  </a:cubicBezTo>
                  <a:cubicBezTo>
                    <a:pt x="272" y="46"/>
                    <a:pt x="273" y="50"/>
                    <a:pt x="276" y="55"/>
                  </a:cubicBezTo>
                  <a:cubicBezTo>
                    <a:pt x="279" y="59"/>
                    <a:pt x="284" y="63"/>
                    <a:pt x="291" y="67"/>
                  </a:cubicBezTo>
                  <a:cubicBezTo>
                    <a:pt x="299" y="70"/>
                    <a:pt x="309" y="73"/>
                    <a:pt x="321" y="74"/>
                  </a:cubicBezTo>
                  <a:cubicBezTo>
                    <a:pt x="334" y="75"/>
                    <a:pt x="349" y="75"/>
                    <a:pt x="367" y="72"/>
                  </a:cubicBezTo>
                  <a:cubicBezTo>
                    <a:pt x="495" y="33"/>
                    <a:pt x="495" y="33"/>
                    <a:pt x="495" y="33"/>
                  </a:cubicBezTo>
                  <a:cubicBezTo>
                    <a:pt x="614" y="97"/>
                    <a:pt x="614" y="97"/>
                    <a:pt x="614" y="97"/>
                  </a:cubicBezTo>
                  <a:cubicBezTo>
                    <a:pt x="620" y="101"/>
                    <a:pt x="624" y="106"/>
                    <a:pt x="626" y="110"/>
                  </a:cubicBezTo>
                  <a:cubicBezTo>
                    <a:pt x="629" y="114"/>
                    <a:pt x="630" y="117"/>
                    <a:pt x="630" y="121"/>
                  </a:cubicBezTo>
                  <a:cubicBezTo>
                    <a:pt x="629" y="124"/>
                    <a:pt x="627" y="127"/>
                    <a:pt x="625" y="129"/>
                  </a:cubicBezTo>
                  <a:cubicBezTo>
                    <a:pt x="622" y="132"/>
                    <a:pt x="618" y="134"/>
                    <a:pt x="614" y="135"/>
                  </a:cubicBezTo>
                  <a:cubicBezTo>
                    <a:pt x="610" y="137"/>
                    <a:pt x="607" y="138"/>
                    <a:pt x="603" y="138"/>
                  </a:cubicBezTo>
                  <a:cubicBezTo>
                    <a:pt x="599" y="139"/>
                    <a:pt x="595" y="140"/>
                    <a:pt x="590" y="141"/>
                  </a:cubicBezTo>
                  <a:cubicBezTo>
                    <a:pt x="586" y="141"/>
                    <a:pt x="582" y="141"/>
                    <a:pt x="578" y="142"/>
                  </a:cubicBezTo>
                  <a:cubicBezTo>
                    <a:pt x="574" y="142"/>
                    <a:pt x="570" y="142"/>
                    <a:pt x="566" y="142"/>
                  </a:cubicBezTo>
                  <a:cubicBezTo>
                    <a:pt x="560" y="141"/>
                    <a:pt x="554" y="140"/>
                    <a:pt x="548" y="140"/>
                  </a:cubicBezTo>
                  <a:cubicBezTo>
                    <a:pt x="542" y="140"/>
                    <a:pt x="536" y="140"/>
                    <a:pt x="530" y="140"/>
                  </a:cubicBezTo>
                  <a:cubicBezTo>
                    <a:pt x="524" y="140"/>
                    <a:pt x="519" y="141"/>
                    <a:pt x="513" y="142"/>
                  </a:cubicBezTo>
                  <a:cubicBezTo>
                    <a:pt x="508" y="143"/>
                    <a:pt x="503" y="144"/>
                    <a:pt x="498" y="146"/>
                  </a:cubicBezTo>
                  <a:cubicBezTo>
                    <a:pt x="488" y="150"/>
                    <a:pt x="481" y="154"/>
                    <a:pt x="476" y="159"/>
                  </a:cubicBezTo>
                  <a:cubicBezTo>
                    <a:pt x="470" y="165"/>
                    <a:pt x="468" y="171"/>
                    <a:pt x="467" y="177"/>
                  </a:cubicBezTo>
                  <a:cubicBezTo>
                    <a:pt x="467" y="184"/>
                    <a:pt x="469" y="191"/>
                    <a:pt x="473" y="198"/>
                  </a:cubicBezTo>
                  <a:cubicBezTo>
                    <a:pt x="478" y="205"/>
                    <a:pt x="485" y="213"/>
                    <a:pt x="495" y="220"/>
                  </a:cubicBezTo>
                  <a:cubicBezTo>
                    <a:pt x="496" y="220"/>
                    <a:pt x="496" y="220"/>
                    <a:pt x="496" y="220"/>
                  </a:cubicBezTo>
                  <a:cubicBezTo>
                    <a:pt x="497" y="221"/>
                    <a:pt x="497" y="221"/>
                    <a:pt x="497" y="221"/>
                  </a:cubicBezTo>
                  <a:cubicBezTo>
                    <a:pt x="498" y="222"/>
                    <a:pt x="498" y="222"/>
                    <a:pt x="498" y="222"/>
                  </a:cubicBezTo>
                  <a:cubicBezTo>
                    <a:pt x="499" y="222"/>
                    <a:pt x="499" y="222"/>
                    <a:pt x="499" y="222"/>
                  </a:cubicBezTo>
                  <a:cubicBezTo>
                    <a:pt x="509" y="230"/>
                    <a:pt x="522" y="236"/>
                    <a:pt x="535" y="241"/>
                  </a:cubicBezTo>
                  <a:cubicBezTo>
                    <a:pt x="549" y="246"/>
                    <a:pt x="563" y="249"/>
                    <a:pt x="577" y="251"/>
                  </a:cubicBezTo>
                  <a:cubicBezTo>
                    <a:pt x="592" y="253"/>
                    <a:pt x="606" y="254"/>
                    <a:pt x="619" y="253"/>
                  </a:cubicBezTo>
                  <a:cubicBezTo>
                    <a:pt x="632" y="252"/>
                    <a:pt x="644" y="249"/>
                    <a:pt x="655" y="245"/>
                  </a:cubicBezTo>
                  <a:cubicBezTo>
                    <a:pt x="659" y="243"/>
                    <a:pt x="663" y="240"/>
                    <a:pt x="667" y="238"/>
                  </a:cubicBezTo>
                  <a:cubicBezTo>
                    <a:pt x="670" y="235"/>
                    <a:pt x="673" y="233"/>
                    <a:pt x="675" y="230"/>
                  </a:cubicBezTo>
                  <a:cubicBezTo>
                    <a:pt x="677" y="227"/>
                    <a:pt x="678" y="224"/>
                    <a:pt x="679" y="221"/>
                  </a:cubicBezTo>
                  <a:cubicBezTo>
                    <a:pt x="680" y="218"/>
                    <a:pt x="680" y="214"/>
                    <a:pt x="680" y="211"/>
                  </a:cubicBezTo>
                  <a:cubicBezTo>
                    <a:pt x="680" y="209"/>
                    <a:pt x="680" y="207"/>
                    <a:pt x="681" y="204"/>
                  </a:cubicBezTo>
                  <a:cubicBezTo>
                    <a:pt x="682" y="202"/>
                    <a:pt x="683" y="199"/>
                    <a:pt x="685" y="197"/>
                  </a:cubicBezTo>
                  <a:cubicBezTo>
                    <a:pt x="687" y="195"/>
                    <a:pt x="689" y="192"/>
                    <a:pt x="692" y="190"/>
                  </a:cubicBezTo>
                  <a:cubicBezTo>
                    <a:pt x="694" y="188"/>
                    <a:pt x="698" y="186"/>
                    <a:pt x="702" y="184"/>
                  </a:cubicBezTo>
                  <a:cubicBezTo>
                    <a:pt x="706" y="182"/>
                    <a:pt x="712" y="181"/>
                    <a:pt x="718" y="180"/>
                  </a:cubicBezTo>
                  <a:cubicBezTo>
                    <a:pt x="724" y="179"/>
                    <a:pt x="731" y="179"/>
                    <a:pt x="739" y="179"/>
                  </a:cubicBezTo>
                  <a:cubicBezTo>
                    <a:pt x="746" y="180"/>
                    <a:pt x="755" y="181"/>
                    <a:pt x="764" y="184"/>
                  </a:cubicBezTo>
                  <a:cubicBezTo>
                    <a:pt x="774" y="186"/>
                    <a:pt x="785" y="190"/>
                    <a:pt x="796" y="195"/>
                  </a:cubicBezTo>
                  <a:cubicBezTo>
                    <a:pt x="943" y="274"/>
                    <a:pt x="943" y="274"/>
                    <a:pt x="943" y="274"/>
                  </a:cubicBezTo>
                  <a:cubicBezTo>
                    <a:pt x="427" y="565"/>
                    <a:pt x="427" y="565"/>
                    <a:pt x="427" y="56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86" y="125"/>
                    <a:pt x="196" y="118"/>
                    <a:pt x="200" y="111"/>
                  </a:cubicBezTo>
                  <a:cubicBezTo>
                    <a:pt x="203" y="104"/>
                    <a:pt x="201" y="99"/>
                    <a:pt x="196" y="94"/>
                  </a:cubicBezTo>
                  <a:cubicBezTo>
                    <a:pt x="190" y="89"/>
                    <a:pt x="181" y="85"/>
                    <a:pt x="172" y="82"/>
                  </a:cubicBezTo>
                  <a:cubicBezTo>
                    <a:pt x="163" y="79"/>
                    <a:pt x="153" y="77"/>
                    <a:pt x="145" y="76"/>
                  </a:cubicBezTo>
                  <a:cubicBezTo>
                    <a:pt x="139" y="75"/>
                    <a:pt x="133" y="75"/>
                    <a:pt x="128" y="74"/>
                  </a:cubicBezTo>
                  <a:cubicBezTo>
                    <a:pt x="122" y="73"/>
                    <a:pt x="117" y="71"/>
                    <a:pt x="113" y="70"/>
                  </a:cubicBezTo>
                  <a:cubicBezTo>
                    <a:pt x="108" y="69"/>
                    <a:pt x="104" y="67"/>
                    <a:pt x="100" y="65"/>
                  </a:cubicBezTo>
                  <a:cubicBezTo>
                    <a:pt x="96" y="63"/>
                    <a:pt x="93" y="61"/>
                    <a:pt x="90" y="59"/>
                  </a:cubicBezTo>
                  <a:cubicBezTo>
                    <a:pt x="84" y="55"/>
                    <a:pt x="81" y="50"/>
                    <a:pt x="81" y="45"/>
                  </a:cubicBezTo>
                  <a:cubicBezTo>
                    <a:pt x="80" y="40"/>
                    <a:pt x="82" y="35"/>
                    <a:pt x="87" y="30"/>
                  </a:cubicBezTo>
                  <a:cubicBezTo>
                    <a:pt x="91" y="26"/>
                    <a:pt x="97" y="21"/>
                    <a:pt x="105" y="17"/>
                  </a:cubicBezTo>
                  <a:cubicBezTo>
                    <a:pt x="113" y="13"/>
                    <a:pt x="123" y="10"/>
                    <a:pt x="134" y="7"/>
                  </a:cubicBezTo>
                  <a:close/>
                </a:path>
              </a:pathLst>
            </a:custGeom>
            <a:solidFill>
              <a:srgbClr val="07C0D5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76">
              <a:extLst>
                <a:ext uri="{FF2B5EF4-FFF2-40B4-BE49-F238E27FC236}">
                  <a16:creationId xmlns:a16="http://schemas.microsoft.com/office/drawing/2014/main" xmlns="" id="{067F3F7C-9635-4E74-B377-A59CCA7F1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082" y="3635287"/>
              <a:ext cx="1622355" cy="2682508"/>
            </a:xfrm>
            <a:custGeom>
              <a:avLst/>
              <a:gdLst>
                <a:gd name="T0" fmla="*/ 1010 w 1010"/>
                <a:gd name="T1" fmla="*/ 900 h 1670"/>
                <a:gd name="T2" fmla="*/ 951 w 1010"/>
                <a:gd name="T3" fmla="*/ 1670 h 1670"/>
                <a:gd name="T4" fmla="*/ 45 w 1010"/>
                <a:gd name="T5" fmla="*/ 663 h 1670"/>
                <a:gd name="T6" fmla="*/ 0 w 1010"/>
                <a:gd name="T7" fmla="*/ 0 h 1670"/>
                <a:gd name="T8" fmla="*/ 1010 w 1010"/>
                <a:gd name="T9" fmla="*/ 900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0" h="1670">
                  <a:moveTo>
                    <a:pt x="1010" y="900"/>
                  </a:moveTo>
                  <a:lnTo>
                    <a:pt x="951" y="1670"/>
                  </a:lnTo>
                  <a:lnTo>
                    <a:pt x="45" y="663"/>
                  </a:lnTo>
                  <a:lnTo>
                    <a:pt x="0" y="0"/>
                  </a:lnTo>
                  <a:lnTo>
                    <a:pt x="1010" y="900"/>
                  </a:lnTo>
                  <a:close/>
                </a:path>
              </a:pathLst>
            </a:custGeom>
            <a:solidFill>
              <a:srgbClr val="15575E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" name="文本框 43">
            <a:extLst>
              <a:ext uri="{FF2B5EF4-FFF2-40B4-BE49-F238E27FC236}">
                <a16:creationId xmlns:a16="http://schemas.microsoft.com/office/drawing/2014/main" xmlns="" id="{3047A7DC-FCD6-4C94-9B50-CF6F922CDCFA}"/>
              </a:ext>
            </a:extLst>
          </p:cNvPr>
          <p:cNvSpPr txBox="1"/>
          <p:nvPr/>
        </p:nvSpPr>
        <p:spPr>
          <a:xfrm>
            <a:off x="2993559" y="2911545"/>
            <a:ext cx="344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44">
            <a:extLst>
              <a:ext uri="{FF2B5EF4-FFF2-40B4-BE49-F238E27FC236}">
                <a16:creationId xmlns:a16="http://schemas.microsoft.com/office/drawing/2014/main" xmlns="" id="{E9895CA7-289F-4BF3-ABF0-2697DDDB5418}"/>
              </a:ext>
            </a:extLst>
          </p:cNvPr>
          <p:cNvSpPr txBox="1"/>
          <p:nvPr/>
        </p:nvSpPr>
        <p:spPr>
          <a:xfrm>
            <a:off x="4052192" y="3496320"/>
            <a:ext cx="344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45">
            <a:extLst>
              <a:ext uri="{FF2B5EF4-FFF2-40B4-BE49-F238E27FC236}">
                <a16:creationId xmlns:a16="http://schemas.microsoft.com/office/drawing/2014/main" xmlns="" id="{38BC8F19-0D3A-4EAA-867C-18C62C553D49}"/>
              </a:ext>
            </a:extLst>
          </p:cNvPr>
          <p:cNvSpPr txBox="1"/>
          <p:nvPr/>
        </p:nvSpPr>
        <p:spPr>
          <a:xfrm>
            <a:off x="2475575" y="4112619"/>
            <a:ext cx="344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46">
            <a:extLst>
              <a:ext uri="{FF2B5EF4-FFF2-40B4-BE49-F238E27FC236}">
                <a16:creationId xmlns:a16="http://schemas.microsoft.com/office/drawing/2014/main" xmlns="" id="{1F32B66F-0BFA-4912-B3B2-267FACB61E1B}"/>
              </a:ext>
            </a:extLst>
          </p:cNvPr>
          <p:cNvSpPr txBox="1"/>
          <p:nvPr/>
        </p:nvSpPr>
        <p:spPr>
          <a:xfrm>
            <a:off x="1286243" y="3149572"/>
            <a:ext cx="292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2916" y="545486"/>
            <a:ext cx="8227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i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sz="2400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долговой </a:t>
            </a:r>
            <a:r>
              <a:rPr lang="ru-RU" sz="2400" b="1" i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на 2022-2024 гг.</a:t>
            </a:r>
            <a:endParaRPr lang="ru-RU" sz="2400" b="1" i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7202" y="1920904"/>
            <a:ext cx="2574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увеличивать размер муниципального долга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91891" y="2377255"/>
            <a:ext cx="3291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отказаться от предоставления муниципальных гарантий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38233" y="3603484"/>
            <a:ext cx="35923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финансирования кассовых </a:t>
            </a:r>
            <a:r>
              <a:rPr lang="ru-RU" sz="1600" b="1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разрывов </a:t>
            </a:r>
            <a:r>
              <a:rPr lang="ru-RU" sz="1600" b="1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привлекать </a:t>
            </a:r>
            <a:r>
              <a:rPr lang="ru-RU" sz="1600" b="1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с меньшей стоимостью  обслуживания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80716" y="5400536"/>
            <a:ext cx="4113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обеспечить сохранение дефицита бюджета </a:t>
            </a:r>
            <a:r>
              <a:rPr lang="ru-RU" sz="1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безопасном уровне</a:t>
            </a:r>
            <a:endParaRPr lang="ru-RU" sz="16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61234" y="1555778"/>
            <a:ext cx="5519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объема муниципального долга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безопасном уровне»</a:t>
            </a:r>
          </a:p>
        </p:txBody>
      </p:sp>
    </p:spTree>
    <p:extLst>
      <p:ext uri="{BB962C8B-B14F-4D97-AF65-F5344CB8AC3E}">
        <p14:creationId xmlns:p14="http://schemas.microsoft.com/office/powerpoint/2010/main" val="7751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73714" y="517345"/>
            <a:ext cx="7582442" cy="10301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Среднемесячная номинальная начисленная заработная плата в Калининском сельсовете</a:t>
            </a:r>
            <a:r>
              <a:rPr kumimoji="0" lang="ru-RU" sz="2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800" b="1" i="1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7178" y="4538808"/>
            <a:ext cx="301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2021 год</a:t>
            </a:r>
            <a:r>
              <a:rPr lang="ru-RU" b="1" i="1" dirty="0" smtClean="0">
                <a:solidFill>
                  <a:srgbClr val="0070C0"/>
                </a:solidFill>
              </a:rPr>
              <a:t>         24 900,0 руб.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7178" y="4876667"/>
            <a:ext cx="301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2022 год</a:t>
            </a:r>
            <a:r>
              <a:rPr lang="ru-RU" b="1" i="1" dirty="0" smtClean="0">
                <a:solidFill>
                  <a:srgbClr val="0070C0"/>
                </a:solidFill>
              </a:rPr>
              <a:t>         29 422,0 руб.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5229200"/>
            <a:ext cx="301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2023 год</a:t>
            </a:r>
            <a:r>
              <a:rPr lang="ru-RU" b="1" i="1" dirty="0" smtClean="0">
                <a:solidFill>
                  <a:srgbClr val="0070C0"/>
                </a:solidFill>
              </a:rPr>
              <a:t>         31 500, 0руб.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33" y="1757238"/>
            <a:ext cx="4515630" cy="45156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665733" y="1885396"/>
            <a:ext cx="78810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>
            <a:extLst>
              <a:ext uri="{FF2B5EF4-FFF2-40B4-BE49-F238E27FC236}">
                <a16:creationId xmlns:a16="http://schemas.microsoft.com/office/drawing/2014/main" xmlns="" id="{138DAE7B-1FE5-4823-A183-DD72FA46805D}"/>
              </a:ext>
            </a:extLst>
          </p:cNvPr>
          <p:cNvGrpSpPr/>
          <p:nvPr/>
        </p:nvGrpSpPr>
        <p:grpSpPr>
          <a:xfrm>
            <a:off x="1475656" y="1916833"/>
            <a:ext cx="5468649" cy="4403696"/>
            <a:chOff x="2783373" y="1420656"/>
            <a:chExt cx="6432688" cy="4534476"/>
          </a:xfrm>
        </p:grpSpPr>
        <p:grpSp>
          <p:nvGrpSpPr>
            <p:cNvPr id="3" name="网chenying0907出品 38">
              <a:extLst>
                <a:ext uri="{FF2B5EF4-FFF2-40B4-BE49-F238E27FC236}">
                  <a16:creationId xmlns:a16="http://schemas.microsoft.com/office/drawing/2014/main" xmlns="" id="{ED0EDCE6-F2F5-470D-8B78-7035E7F2F360}"/>
                </a:ext>
              </a:extLst>
            </p:cNvPr>
            <p:cNvGrpSpPr/>
            <p:nvPr/>
          </p:nvGrpSpPr>
          <p:grpSpPr>
            <a:xfrm>
              <a:off x="2783373" y="1420656"/>
              <a:ext cx="6432688" cy="4534476"/>
              <a:chOff x="1532693" y="733389"/>
              <a:chExt cx="7075956" cy="498792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网chenying0907出品 1">
                <a:extLst>
                  <a:ext uri="{FF2B5EF4-FFF2-40B4-BE49-F238E27FC236}">
                    <a16:creationId xmlns:a16="http://schemas.microsoft.com/office/drawing/2014/main" xmlns="" id="{14866B99-D5BF-440D-B7A5-BE689692161B}"/>
                  </a:ext>
                </a:extLst>
              </p:cNvPr>
              <p:cNvSpPr/>
              <p:nvPr/>
            </p:nvSpPr>
            <p:spPr>
              <a:xfrm rot="19913209">
                <a:off x="3595212" y="4400519"/>
                <a:ext cx="2482159" cy="413973"/>
              </a:xfrm>
              <a:custGeom>
                <a:avLst/>
                <a:gdLst>
                  <a:gd name="connsiteX0" fmla="*/ 0 w 4180787"/>
                  <a:gd name="connsiteY0" fmla="*/ 0 h 432613"/>
                  <a:gd name="connsiteX1" fmla="*/ 4180787 w 4180787"/>
                  <a:gd name="connsiteY1" fmla="*/ 0 h 432613"/>
                  <a:gd name="connsiteX2" fmla="*/ 4180787 w 4180787"/>
                  <a:gd name="connsiteY2" fmla="*/ 432613 h 432613"/>
                  <a:gd name="connsiteX3" fmla="*/ 0 w 4180787"/>
                  <a:gd name="connsiteY3" fmla="*/ 432613 h 432613"/>
                  <a:gd name="connsiteX4" fmla="*/ 0 w 4180787"/>
                  <a:gd name="connsiteY4" fmla="*/ 0 h 432613"/>
                  <a:gd name="connsiteX0" fmla="*/ 0 w 4180787"/>
                  <a:gd name="connsiteY0" fmla="*/ 0 h 446239"/>
                  <a:gd name="connsiteX1" fmla="*/ 4180787 w 4180787"/>
                  <a:gd name="connsiteY1" fmla="*/ 0 h 446239"/>
                  <a:gd name="connsiteX2" fmla="*/ 4180787 w 4180787"/>
                  <a:gd name="connsiteY2" fmla="*/ 432613 h 446239"/>
                  <a:gd name="connsiteX3" fmla="*/ 1797892 w 4180787"/>
                  <a:gd name="connsiteY3" fmla="*/ 446239 h 446239"/>
                  <a:gd name="connsiteX4" fmla="*/ 0 w 4180787"/>
                  <a:gd name="connsiteY4" fmla="*/ 432613 h 446239"/>
                  <a:gd name="connsiteX5" fmla="*/ 0 w 4180787"/>
                  <a:gd name="connsiteY5" fmla="*/ 0 h 446239"/>
                  <a:gd name="connsiteX0" fmla="*/ 0 w 4180787"/>
                  <a:gd name="connsiteY0" fmla="*/ 3102 h 449341"/>
                  <a:gd name="connsiteX1" fmla="*/ 1774422 w 4180787"/>
                  <a:gd name="connsiteY1" fmla="*/ 0 h 449341"/>
                  <a:gd name="connsiteX2" fmla="*/ 4180787 w 4180787"/>
                  <a:gd name="connsiteY2" fmla="*/ 3102 h 449341"/>
                  <a:gd name="connsiteX3" fmla="*/ 4180787 w 4180787"/>
                  <a:gd name="connsiteY3" fmla="*/ 435715 h 449341"/>
                  <a:gd name="connsiteX4" fmla="*/ 1797892 w 4180787"/>
                  <a:gd name="connsiteY4" fmla="*/ 449341 h 449341"/>
                  <a:gd name="connsiteX5" fmla="*/ 0 w 4180787"/>
                  <a:gd name="connsiteY5" fmla="*/ 435715 h 449341"/>
                  <a:gd name="connsiteX6" fmla="*/ 0 w 4180787"/>
                  <a:gd name="connsiteY6" fmla="*/ 3102 h 449341"/>
                  <a:gd name="connsiteX0" fmla="*/ 0 w 4180787"/>
                  <a:gd name="connsiteY0" fmla="*/ 0 h 446239"/>
                  <a:gd name="connsiteX1" fmla="*/ 1791064 w 4180787"/>
                  <a:gd name="connsiteY1" fmla="*/ 191058 h 446239"/>
                  <a:gd name="connsiteX2" fmla="*/ 4180787 w 4180787"/>
                  <a:gd name="connsiteY2" fmla="*/ 0 h 446239"/>
                  <a:gd name="connsiteX3" fmla="*/ 4180787 w 4180787"/>
                  <a:gd name="connsiteY3" fmla="*/ 432613 h 446239"/>
                  <a:gd name="connsiteX4" fmla="*/ 1797892 w 4180787"/>
                  <a:gd name="connsiteY4" fmla="*/ 446239 h 446239"/>
                  <a:gd name="connsiteX5" fmla="*/ 0 w 4180787"/>
                  <a:gd name="connsiteY5" fmla="*/ 432613 h 446239"/>
                  <a:gd name="connsiteX6" fmla="*/ 0 w 4180787"/>
                  <a:gd name="connsiteY6" fmla="*/ 0 h 446239"/>
                  <a:gd name="connsiteX0" fmla="*/ 0 w 4180787"/>
                  <a:gd name="connsiteY0" fmla="*/ 0 h 432613"/>
                  <a:gd name="connsiteX1" fmla="*/ 1791064 w 4180787"/>
                  <a:gd name="connsiteY1" fmla="*/ 19105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0 h 432613"/>
                  <a:gd name="connsiteX1" fmla="*/ 1835870 w 4180787"/>
                  <a:gd name="connsiteY1" fmla="*/ 18721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4908 h 437521"/>
                  <a:gd name="connsiteX1" fmla="*/ 1835870 w 4180787"/>
                  <a:gd name="connsiteY1" fmla="*/ 192126 h 437521"/>
                  <a:gd name="connsiteX2" fmla="*/ 4180787 w 4180787"/>
                  <a:gd name="connsiteY2" fmla="*/ 4908 h 437521"/>
                  <a:gd name="connsiteX3" fmla="*/ 4180787 w 4180787"/>
                  <a:gd name="connsiteY3" fmla="*/ 437521 h 437521"/>
                  <a:gd name="connsiteX4" fmla="*/ 1740284 w 4180787"/>
                  <a:gd name="connsiteY4" fmla="*/ 305633 h 437521"/>
                  <a:gd name="connsiteX5" fmla="*/ 0 w 4180787"/>
                  <a:gd name="connsiteY5" fmla="*/ 437521 h 437521"/>
                  <a:gd name="connsiteX6" fmla="*/ 0 w 4180787"/>
                  <a:gd name="connsiteY6" fmla="*/ 4908 h 437521"/>
                  <a:gd name="connsiteX0" fmla="*/ 0 w 4180787"/>
                  <a:gd name="connsiteY0" fmla="*/ 4908 h 446252"/>
                  <a:gd name="connsiteX1" fmla="*/ 1835870 w 4180787"/>
                  <a:gd name="connsiteY1" fmla="*/ 192126 h 446252"/>
                  <a:gd name="connsiteX2" fmla="*/ 4180787 w 4180787"/>
                  <a:gd name="connsiteY2" fmla="*/ 4908 h 446252"/>
                  <a:gd name="connsiteX3" fmla="*/ 4180787 w 4180787"/>
                  <a:gd name="connsiteY3" fmla="*/ 437521 h 446252"/>
                  <a:gd name="connsiteX4" fmla="*/ 1740284 w 4180787"/>
                  <a:gd name="connsiteY4" fmla="*/ 305633 h 446252"/>
                  <a:gd name="connsiteX5" fmla="*/ 0 w 4180787"/>
                  <a:gd name="connsiteY5" fmla="*/ 437521 h 446252"/>
                  <a:gd name="connsiteX6" fmla="*/ 0 w 4180787"/>
                  <a:gd name="connsiteY6" fmla="*/ 4908 h 446252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0 h 432613"/>
                  <a:gd name="connsiteX1" fmla="*/ 1779968 w 4180787"/>
                  <a:gd name="connsiteY1" fmla="*/ 237145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0787" h="432613">
                    <a:moveTo>
                      <a:pt x="0" y="0"/>
                    </a:moveTo>
                    <a:cubicBezTo>
                      <a:pt x="455759" y="126804"/>
                      <a:pt x="1083170" y="237145"/>
                      <a:pt x="1779968" y="237145"/>
                    </a:cubicBezTo>
                    <a:cubicBezTo>
                      <a:pt x="2476766" y="237145"/>
                      <a:pt x="3713158" y="116136"/>
                      <a:pt x="4180787" y="0"/>
                    </a:cubicBezTo>
                    <a:lnTo>
                      <a:pt x="4180787" y="432613"/>
                    </a:lnTo>
                    <a:cubicBezTo>
                      <a:pt x="3758675" y="303509"/>
                      <a:pt x="2437082" y="300725"/>
                      <a:pt x="1740284" y="300725"/>
                    </a:cubicBezTo>
                    <a:cubicBezTo>
                      <a:pt x="1043486" y="300725"/>
                      <a:pt x="357043" y="386721"/>
                      <a:pt x="0" y="4326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chemeClr val="accent3"/>
                  </a:solidFill>
                  <a:latin typeface="Calibri"/>
                </a:endParaRPr>
              </a:p>
            </p:txBody>
          </p:sp>
          <p:sp>
            <p:nvSpPr>
              <p:cNvPr id="12" name="网chenying0907出品 1">
                <a:extLst>
                  <a:ext uri="{FF2B5EF4-FFF2-40B4-BE49-F238E27FC236}">
                    <a16:creationId xmlns:a16="http://schemas.microsoft.com/office/drawing/2014/main" xmlns="" id="{A3468EC5-63BB-4A82-848D-17D468D476E2}"/>
                  </a:ext>
                </a:extLst>
              </p:cNvPr>
              <p:cNvSpPr/>
              <p:nvPr/>
            </p:nvSpPr>
            <p:spPr>
              <a:xfrm rot="708470">
                <a:off x="3109799" y="3398140"/>
                <a:ext cx="3076959" cy="413973"/>
              </a:xfrm>
              <a:custGeom>
                <a:avLst/>
                <a:gdLst>
                  <a:gd name="connsiteX0" fmla="*/ 0 w 4180787"/>
                  <a:gd name="connsiteY0" fmla="*/ 0 h 432613"/>
                  <a:gd name="connsiteX1" fmla="*/ 4180787 w 4180787"/>
                  <a:gd name="connsiteY1" fmla="*/ 0 h 432613"/>
                  <a:gd name="connsiteX2" fmla="*/ 4180787 w 4180787"/>
                  <a:gd name="connsiteY2" fmla="*/ 432613 h 432613"/>
                  <a:gd name="connsiteX3" fmla="*/ 0 w 4180787"/>
                  <a:gd name="connsiteY3" fmla="*/ 432613 h 432613"/>
                  <a:gd name="connsiteX4" fmla="*/ 0 w 4180787"/>
                  <a:gd name="connsiteY4" fmla="*/ 0 h 432613"/>
                  <a:gd name="connsiteX0" fmla="*/ 0 w 4180787"/>
                  <a:gd name="connsiteY0" fmla="*/ 0 h 446239"/>
                  <a:gd name="connsiteX1" fmla="*/ 4180787 w 4180787"/>
                  <a:gd name="connsiteY1" fmla="*/ 0 h 446239"/>
                  <a:gd name="connsiteX2" fmla="*/ 4180787 w 4180787"/>
                  <a:gd name="connsiteY2" fmla="*/ 432613 h 446239"/>
                  <a:gd name="connsiteX3" fmla="*/ 1797892 w 4180787"/>
                  <a:gd name="connsiteY3" fmla="*/ 446239 h 446239"/>
                  <a:gd name="connsiteX4" fmla="*/ 0 w 4180787"/>
                  <a:gd name="connsiteY4" fmla="*/ 432613 h 446239"/>
                  <a:gd name="connsiteX5" fmla="*/ 0 w 4180787"/>
                  <a:gd name="connsiteY5" fmla="*/ 0 h 446239"/>
                  <a:gd name="connsiteX0" fmla="*/ 0 w 4180787"/>
                  <a:gd name="connsiteY0" fmla="*/ 3102 h 449341"/>
                  <a:gd name="connsiteX1" fmla="*/ 1774422 w 4180787"/>
                  <a:gd name="connsiteY1" fmla="*/ 0 h 449341"/>
                  <a:gd name="connsiteX2" fmla="*/ 4180787 w 4180787"/>
                  <a:gd name="connsiteY2" fmla="*/ 3102 h 449341"/>
                  <a:gd name="connsiteX3" fmla="*/ 4180787 w 4180787"/>
                  <a:gd name="connsiteY3" fmla="*/ 435715 h 449341"/>
                  <a:gd name="connsiteX4" fmla="*/ 1797892 w 4180787"/>
                  <a:gd name="connsiteY4" fmla="*/ 449341 h 449341"/>
                  <a:gd name="connsiteX5" fmla="*/ 0 w 4180787"/>
                  <a:gd name="connsiteY5" fmla="*/ 435715 h 449341"/>
                  <a:gd name="connsiteX6" fmla="*/ 0 w 4180787"/>
                  <a:gd name="connsiteY6" fmla="*/ 3102 h 449341"/>
                  <a:gd name="connsiteX0" fmla="*/ 0 w 4180787"/>
                  <a:gd name="connsiteY0" fmla="*/ 0 h 446239"/>
                  <a:gd name="connsiteX1" fmla="*/ 1791064 w 4180787"/>
                  <a:gd name="connsiteY1" fmla="*/ 191058 h 446239"/>
                  <a:gd name="connsiteX2" fmla="*/ 4180787 w 4180787"/>
                  <a:gd name="connsiteY2" fmla="*/ 0 h 446239"/>
                  <a:gd name="connsiteX3" fmla="*/ 4180787 w 4180787"/>
                  <a:gd name="connsiteY3" fmla="*/ 432613 h 446239"/>
                  <a:gd name="connsiteX4" fmla="*/ 1797892 w 4180787"/>
                  <a:gd name="connsiteY4" fmla="*/ 446239 h 446239"/>
                  <a:gd name="connsiteX5" fmla="*/ 0 w 4180787"/>
                  <a:gd name="connsiteY5" fmla="*/ 432613 h 446239"/>
                  <a:gd name="connsiteX6" fmla="*/ 0 w 4180787"/>
                  <a:gd name="connsiteY6" fmla="*/ 0 h 446239"/>
                  <a:gd name="connsiteX0" fmla="*/ 0 w 4180787"/>
                  <a:gd name="connsiteY0" fmla="*/ 0 h 432613"/>
                  <a:gd name="connsiteX1" fmla="*/ 1791064 w 4180787"/>
                  <a:gd name="connsiteY1" fmla="*/ 19105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0 h 432613"/>
                  <a:gd name="connsiteX1" fmla="*/ 1835870 w 4180787"/>
                  <a:gd name="connsiteY1" fmla="*/ 18721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4908 h 437521"/>
                  <a:gd name="connsiteX1" fmla="*/ 1835870 w 4180787"/>
                  <a:gd name="connsiteY1" fmla="*/ 192126 h 437521"/>
                  <a:gd name="connsiteX2" fmla="*/ 4180787 w 4180787"/>
                  <a:gd name="connsiteY2" fmla="*/ 4908 h 437521"/>
                  <a:gd name="connsiteX3" fmla="*/ 4180787 w 4180787"/>
                  <a:gd name="connsiteY3" fmla="*/ 437521 h 437521"/>
                  <a:gd name="connsiteX4" fmla="*/ 1740284 w 4180787"/>
                  <a:gd name="connsiteY4" fmla="*/ 305633 h 437521"/>
                  <a:gd name="connsiteX5" fmla="*/ 0 w 4180787"/>
                  <a:gd name="connsiteY5" fmla="*/ 437521 h 437521"/>
                  <a:gd name="connsiteX6" fmla="*/ 0 w 4180787"/>
                  <a:gd name="connsiteY6" fmla="*/ 4908 h 437521"/>
                  <a:gd name="connsiteX0" fmla="*/ 0 w 4180787"/>
                  <a:gd name="connsiteY0" fmla="*/ 4908 h 446252"/>
                  <a:gd name="connsiteX1" fmla="*/ 1835870 w 4180787"/>
                  <a:gd name="connsiteY1" fmla="*/ 192126 h 446252"/>
                  <a:gd name="connsiteX2" fmla="*/ 4180787 w 4180787"/>
                  <a:gd name="connsiteY2" fmla="*/ 4908 h 446252"/>
                  <a:gd name="connsiteX3" fmla="*/ 4180787 w 4180787"/>
                  <a:gd name="connsiteY3" fmla="*/ 437521 h 446252"/>
                  <a:gd name="connsiteX4" fmla="*/ 1740284 w 4180787"/>
                  <a:gd name="connsiteY4" fmla="*/ 305633 h 446252"/>
                  <a:gd name="connsiteX5" fmla="*/ 0 w 4180787"/>
                  <a:gd name="connsiteY5" fmla="*/ 437521 h 446252"/>
                  <a:gd name="connsiteX6" fmla="*/ 0 w 4180787"/>
                  <a:gd name="connsiteY6" fmla="*/ 4908 h 446252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0 h 432613"/>
                  <a:gd name="connsiteX1" fmla="*/ 1779968 w 4180787"/>
                  <a:gd name="connsiteY1" fmla="*/ 237145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0787" h="432613">
                    <a:moveTo>
                      <a:pt x="0" y="0"/>
                    </a:moveTo>
                    <a:cubicBezTo>
                      <a:pt x="455759" y="126804"/>
                      <a:pt x="1083170" y="237145"/>
                      <a:pt x="1779968" y="237145"/>
                    </a:cubicBezTo>
                    <a:cubicBezTo>
                      <a:pt x="2476766" y="237145"/>
                      <a:pt x="3713158" y="116136"/>
                      <a:pt x="4180787" y="0"/>
                    </a:cubicBezTo>
                    <a:lnTo>
                      <a:pt x="4180787" y="432613"/>
                    </a:lnTo>
                    <a:cubicBezTo>
                      <a:pt x="3758675" y="303509"/>
                      <a:pt x="2437082" y="300725"/>
                      <a:pt x="1740284" y="300725"/>
                    </a:cubicBezTo>
                    <a:cubicBezTo>
                      <a:pt x="1043486" y="300725"/>
                      <a:pt x="357043" y="386721"/>
                      <a:pt x="0" y="4326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chemeClr val="accent3"/>
                  </a:solidFill>
                  <a:latin typeface="Calibri"/>
                </a:endParaRPr>
              </a:p>
            </p:txBody>
          </p:sp>
          <p:sp>
            <p:nvSpPr>
              <p:cNvPr id="13" name="网chenying0907出品 1">
                <a:extLst>
                  <a:ext uri="{FF2B5EF4-FFF2-40B4-BE49-F238E27FC236}">
                    <a16:creationId xmlns:a16="http://schemas.microsoft.com/office/drawing/2014/main" xmlns="" id="{FE8118B8-84D8-4568-B08C-8AAD5A633D74}"/>
                  </a:ext>
                </a:extLst>
              </p:cNvPr>
              <p:cNvSpPr/>
              <p:nvPr/>
            </p:nvSpPr>
            <p:spPr>
              <a:xfrm rot="293950">
                <a:off x="3208806" y="1267157"/>
                <a:ext cx="4099479" cy="424200"/>
              </a:xfrm>
              <a:custGeom>
                <a:avLst/>
                <a:gdLst>
                  <a:gd name="connsiteX0" fmla="*/ 0 w 4180787"/>
                  <a:gd name="connsiteY0" fmla="*/ 0 h 432613"/>
                  <a:gd name="connsiteX1" fmla="*/ 4180787 w 4180787"/>
                  <a:gd name="connsiteY1" fmla="*/ 0 h 432613"/>
                  <a:gd name="connsiteX2" fmla="*/ 4180787 w 4180787"/>
                  <a:gd name="connsiteY2" fmla="*/ 432613 h 432613"/>
                  <a:gd name="connsiteX3" fmla="*/ 0 w 4180787"/>
                  <a:gd name="connsiteY3" fmla="*/ 432613 h 432613"/>
                  <a:gd name="connsiteX4" fmla="*/ 0 w 4180787"/>
                  <a:gd name="connsiteY4" fmla="*/ 0 h 432613"/>
                  <a:gd name="connsiteX0" fmla="*/ 0 w 4180787"/>
                  <a:gd name="connsiteY0" fmla="*/ 0 h 446239"/>
                  <a:gd name="connsiteX1" fmla="*/ 4180787 w 4180787"/>
                  <a:gd name="connsiteY1" fmla="*/ 0 h 446239"/>
                  <a:gd name="connsiteX2" fmla="*/ 4180787 w 4180787"/>
                  <a:gd name="connsiteY2" fmla="*/ 432613 h 446239"/>
                  <a:gd name="connsiteX3" fmla="*/ 1797892 w 4180787"/>
                  <a:gd name="connsiteY3" fmla="*/ 446239 h 446239"/>
                  <a:gd name="connsiteX4" fmla="*/ 0 w 4180787"/>
                  <a:gd name="connsiteY4" fmla="*/ 432613 h 446239"/>
                  <a:gd name="connsiteX5" fmla="*/ 0 w 4180787"/>
                  <a:gd name="connsiteY5" fmla="*/ 0 h 446239"/>
                  <a:gd name="connsiteX0" fmla="*/ 0 w 4180787"/>
                  <a:gd name="connsiteY0" fmla="*/ 3102 h 449341"/>
                  <a:gd name="connsiteX1" fmla="*/ 1774422 w 4180787"/>
                  <a:gd name="connsiteY1" fmla="*/ 0 h 449341"/>
                  <a:gd name="connsiteX2" fmla="*/ 4180787 w 4180787"/>
                  <a:gd name="connsiteY2" fmla="*/ 3102 h 449341"/>
                  <a:gd name="connsiteX3" fmla="*/ 4180787 w 4180787"/>
                  <a:gd name="connsiteY3" fmla="*/ 435715 h 449341"/>
                  <a:gd name="connsiteX4" fmla="*/ 1797892 w 4180787"/>
                  <a:gd name="connsiteY4" fmla="*/ 449341 h 449341"/>
                  <a:gd name="connsiteX5" fmla="*/ 0 w 4180787"/>
                  <a:gd name="connsiteY5" fmla="*/ 435715 h 449341"/>
                  <a:gd name="connsiteX6" fmla="*/ 0 w 4180787"/>
                  <a:gd name="connsiteY6" fmla="*/ 3102 h 449341"/>
                  <a:gd name="connsiteX0" fmla="*/ 0 w 4180787"/>
                  <a:gd name="connsiteY0" fmla="*/ 0 h 446239"/>
                  <a:gd name="connsiteX1" fmla="*/ 1791064 w 4180787"/>
                  <a:gd name="connsiteY1" fmla="*/ 191058 h 446239"/>
                  <a:gd name="connsiteX2" fmla="*/ 4180787 w 4180787"/>
                  <a:gd name="connsiteY2" fmla="*/ 0 h 446239"/>
                  <a:gd name="connsiteX3" fmla="*/ 4180787 w 4180787"/>
                  <a:gd name="connsiteY3" fmla="*/ 432613 h 446239"/>
                  <a:gd name="connsiteX4" fmla="*/ 1797892 w 4180787"/>
                  <a:gd name="connsiteY4" fmla="*/ 446239 h 446239"/>
                  <a:gd name="connsiteX5" fmla="*/ 0 w 4180787"/>
                  <a:gd name="connsiteY5" fmla="*/ 432613 h 446239"/>
                  <a:gd name="connsiteX6" fmla="*/ 0 w 4180787"/>
                  <a:gd name="connsiteY6" fmla="*/ 0 h 446239"/>
                  <a:gd name="connsiteX0" fmla="*/ 0 w 4180787"/>
                  <a:gd name="connsiteY0" fmla="*/ 0 h 432613"/>
                  <a:gd name="connsiteX1" fmla="*/ 1791064 w 4180787"/>
                  <a:gd name="connsiteY1" fmla="*/ 19105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0 h 432613"/>
                  <a:gd name="connsiteX1" fmla="*/ 1835870 w 4180787"/>
                  <a:gd name="connsiteY1" fmla="*/ 18721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4908 h 437521"/>
                  <a:gd name="connsiteX1" fmla="*/ 1835870 w 4180787"/>
                  <a:gd name="connsiteY1" fmla="*/ 192126 h 437521"/>
                  <a:gd name="connsiteX2" fmla="*/ 4180787 w 4180787"/>
                  <a:gd name="connsiteY2" fmla="*/ 4908 h 437521"/>
                  <a:gd name="connsiteX3" fmla="*/ 4180787 w 4180787"/>
                  <a:gd name="connsiteY3" fmla="*/ 437521 h 437521"/>
                  <a:gd name="connsiteX4" fmla="*/ 1740284 w 4180787"/>
                  <a:gd name="connsiteY4" fmla="*/ 305633 h 437521"/>
                  <a:gd name="connsiteX5" fmla="*/ 0 w 4180787"/>
                  <a:gd name="connsiteY5" fmla="*/ 437521 h 437521"/>
                  <a:gd name="connsiteX6" fmla="*/ 0 w 4180787"/>
                  <a:gd name="connsiteY6" fmla="*/ 4908 h 437521"/>
                  <a:gd name="connsiteX0" fmla="*/ 0 w 4180787"/>
                  <a:gd name="connsiteY0" fmla="*/ 4908 h 446252"/>
                  <a:gd name="connsiteX1" fmla="*/ 1835870 w 4180787"/>
                  <a:gd name="connsiteY1" fmla="*/ 192126 h 446252"/>
                  <a:gd name="connsiteX2" fmla="*/ 4180787 w 4180787"/>
                  <a:gd name="connsiteY2" fmla="*/ 4908 h 446252"/>
                  <a:gd name="connsiteX3" fmla="*/ 4180787 w 4180787"/>
                  <a:gd name="connsiteY3" fmla="*/ 437521 h 446252"/>
                  <a:gd name="connsiteX4" fmla="*/ 1740284 w 4180787"/>
                  <a:gd name="connsiteY4" fmla="*/ 305633 h 446252"/>
                  <a:gd name="connsiteX5" fmla="*/ 0 w 4180787"/>
                  <a:gd name="connsiteY5" fmla="*/ 437521 h 446252"/>
                  <a:gd name="connsiteX6" fmla="*/ 0 w 4180787"/>
                  <a:gd name="connsiteY6" fmla="*/ 4908 h 446252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0 h 432613"/>
                  <a:gd name="connsiteX1" fmla="*/ 1779968 w 4180787"/>
                  <a:gd name="connsiteY1" fmla="*/ 237145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0787" h="432613">
                    <a:moveTo>
                      <a:pt x="0" y="0"/>
                    </a:moveTo>
                    <a:cubicBezTo>
                      <a:pt x="455759" y="126804"/>
                      <a:pt x="1083170" y="237145"/>
                      <a:pt x="1779968" y="237145"/>
                    </a:cubicBezTo>
                    <a:cubicBezTo>
                      <a:pt x="2476766" y="237145"/>
                      <a:pt x="3713158" y="116136"/>
                      <a:pt x="4180787" y="0"/>
                    </a:cubicBezTo>
                    <a:lnTo>
                      <a:pt x="4180787" y="432613"/>
                    </a:lnTo>
                    <a:cubicBezTo>
                      <a:pt x="3758675" y="303509"/>
                      <a:pt x="2437082" y="300725"/>
                      <a:pt x="1740284" y="300725"/>
                    </a:cubicBezTo>
                    <a:cubicBezTo>
                      <a:pt x="1043486" y="300725"/>
                      <a:pt x="357043" y="386721"/>
                      <a:pt x="0" y="4326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chemeClr val="accent3"/>
                  </a:solidFill>
                  <a:latin typeface="Calibri"/>
                </a:endParaRPr>
              </a:p>
            </p:txBody>
          </p:sp>
          <p:grpSp>
            <p:nvGrpSpPr>
              <p:cNvPr id="14" name="网chenying0907出品 43">
                <a:extLst>
                  <a:ext uri="{FF2B5EF4-FFF2-40B4-BE49-F238E27FC236}">
                    <a16:creationId xmlns:a16="http://schemas.microsoft.com/office/drawing/2014/main" xmlns="" id="{3AB029EA-5307-4582-BB37-12D2BC6BD053}"/>
                  </a:ext>
                </a:extLst>
              </p:cNvPr>
              <p:cNvGrpSpPr/>
              <p:nvPr/>
            </p:nvGrpSpPr>
            <p:grpSpPr>
              <a:xfrm>
                <a:off x="2361514" y="742974"/>
                <a:ext cx="978921" cy="978921"/>
                <a:chOff x="2195736" y="908720"/>
                <a:chExt cx="2160240" cy="2160240"/>
              </a:xfrm>
              <a:effectLst>
                <a:outerShdw blurRad="139700" dist="114300" dir="5400000" algn="t" rotWithShape="0">
                  <a:prstClr val="black">
                    <a:alpha val="28000"/>
                  </a:prstClr>
                </a:outerShdw>
              </a:effectLst>
            </p:grpSpPr>
            <p:sp>
              <p:nvSpPr>
                <p:cNvPr id="31" name="网chenying0907出品 60">
                  <a:extLst>
                    <a:ext uri="{FF2B5EF4-FFF2-40B4-BE49-F238E27FC236}">
                      <a16:creationId xmlns:a16="http://schemas.microsoft.com/office/drawing/2014/main" xmlns="" id="{813D4245-6127-4197-B854-0E57F3E6DCCE}"/>
                    </a:ext>
                  </a:extLst>
                </p:cNvPr>
                <p:cNvSpPr/>
                <p:nvPr/>
              </p:nvSpPr>
              <p:spPr>
                <a:xfrm>
                  <a:off x="2195736" y="908720"/>
                  <a:ext cx="2160240" cy="216024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effectLst>
                  <a:innerShdw blurRad="76200">
                    <a:sysClr val="windowText" lastClr="000000">
                      <a:lumMod val="65000"/>
                      <a:lumOff val="35000"/>
                    </a:sys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32" name="网chenying0907出品 61">
                  <a:extLst>
                    <a:ext uri="{FF2B5EF4-FFF2-40B4-BE49-F238E27FC236}">
                      <a16:creationId xmlns:a16="http://schemas.microsoft.com/office/drawing/2014/main" xmlns="" id="{39C8802F-A33C-4EDF-B970-006AFF9871C9}"/>
                    </a:ext>
                  </a:extLst>
                </p:cNvPr>
                <p:cNvSpPr/>
                <p:nvPr/>
              </p:nvSpPr>
              <p:spPr>
                <a:xfrm>
                  <a:off x="2339752" y="1052736"/>
                  <a:ext cx="1872208" cy="1872208"/>
                </a:xfrm>
                <a:prstGeom prst="ellips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innerShdw blurRad="63500" dist="114300" dir="18900000">
                    <a:prstClr val="black">
                      <a:alpha val="36000"/>
                    </a:prst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5" name="网chenying0907出品 1">
                <a:extLst>
                  <a:ext uri="{FF2B5EF4-FFF2-40B4-BE49-F238E27FC236}">
                    <a16:creationId xmlns:a16="http://schemas.microsoft.com/office/drawing/2014/main" xmlns="" id="{E8C7AB87-4551-4DFD-ADCE-C3EAE4DF1CEA}"/>
                  </a:ext>
                </a:extLst>
              </p:cNvPr>
              <p:cNvSpPr/>
              <p:nvPr/>
            </p:nvSpPr>
            <p:spPr>
              <a:xfrm rot="20453418">
                <a:off x="2338642" y="2336237"/>
                <a:ext cx="4918912" cy="541306"/>
              </a:xfrm>
              <a:custGeom>
                <a:avLst/>
                <a:gdLst>
                  <a:gd name="connsiteX0" fmla="*/ 0 w 4180787"/>
                  <a:gd name="connsiteY0" fmla="*/ 0 h 432613"/>
                  <a:gd name="connsiteX1" fmla="*/ 4180787 w 4180787"/>
                  <a:gd name="connsiteY1" fmla="*/ 0 h 432613"/>
                  <a:gd name="connsiteX2" fmla="*/ 4180787 w 4180787"/>
                  <a:gd name="connsiteY2" fmla="*/ 432613 h 432613"/>
                  <a:gd name="connsiteX3" fmla="*/ 0 w 4180787"/>
                  <a:gd name="connsiteY3" fmla="*/ 432613 h 432613"/>
                  <a:gd name="connsiteX4" fmla="*/ 0 w 4180787"/>
                  <a:gd name="connsiteY4" fmla="*/ 0 h 432613"/>
                  <a:gd name="connsiteX0" fmla="*/ 0 w 4180787"/>
                  <a:gd name="connsiteY0" fmla="*/ 0 h 446239"/>
                  <a:gd name="connsiteX1" fmla="*/ 4180787 w 4180787"/>
                  <a:gd name="connsiteY1" fmla="*/ 0 h 446239"/>
                  <a:gd name="connsiteX2" fmla="*/ 4180787 w 4180787"/>
                  <a:gd name="connsiteY2" fmla="*/ 432613 h 446239"/>
                  <a:gd name="connsiteX3" fmla="*/ 1797892 w 4180787"/>
                  <a:gd name="connsiteY3" fmla="*/ 446239 h 446239"/>
                  <a:gd name="connsiteX4" fmla="*/ 0 w 4180787"/>
                  <a:gd name="connsiteY4" fmla="*/ 432613 h 446239"/>
                  <a:gd name="connsiteX5" fmla="*/ 0 w 4180787"/>
                  <a:gd name="connsiteY5" fmla="*/ 0 h 446239"/>
                  <a:gd name="connsiteX0" fmla="*/ 0 w 4180787"/>
                  <a:gd name="connsiteY0" fmla="*/ 3102 h 449341"/>
                  <a:gd name="connsiteX1" fmla="*/ 1774422 w 4180787"/>
                  <a:gd name="connsiteY1" fmla="*/ 0 h 449341"/>
                  <a:gd name="connsiteX2" fmla="*/ 4180787 w 4180787"/>
                  <a:gd name="connsiteY2" fmla="*/ 3102 h 449341"/>
                  <a:gd name="connsiteX3" fmla="*/ 4180787 w 4180787"/>
                  <a:gd name="connsiteY3" fmla="*/ 435715 h 449341"/>
                  <a:gd name="connsiteX4" fmla="*/ 1797892 w 4180787"/>
                  <a:gd name="connsiteY4" fmla="*/ 449341 h 449341"/>
                  <a:gd name="connsiteX5" fmla="*/ 0 w 4180787"/>
                  <a:gd name="connsiteY5" fmla="*/ 435715 h 449341"/>
                  <a:gd name="connsiteX6" fmla="*/ 0 w 4180787"/>
                  <a:gd name="connsiteY6" fmla="*/ 3102 h 449341"/>
                  <a:gd name="connsiteX0" fmla="*/ 0 w 4180787"/>
                  <a:gd name="connsiteY0" fmla="*/ 0 h 446239"/>
                  <a:gd name="connsiteX1" fmla="*/ 1791064 w 4180787"/>
                  <a:gd name="connsiteY1" fmla="*/ 191058 h 446239"/>
                  <a:gd name="connsiteX2" fmla="*/ 4180787 w 4180787"/>
                  <a:gd name="connsiteY2" fmla="*/ 0 h 446239"/>
                  <a:gd name="connsiteX3" fmla="*/ 4180787 w 4180787"/>
                  <a:gd name="connsiteY3" fmla="*/ 432613 h 446239"/>
                  <a:gd name="connsiteX4" fmla="*/ 1797892 w 4180787"/>
                  <a:gd name="connsiteY4" fmla="*/ 446239 h 446239"/>
                  <a:gd name="connsiteX5" fmla="*/ 0 w 4180787"/>
                  <a:gd name="connsiteY5" fmla="*/ 432613 h 446239"/>
                  <a:gd name="connsiteX6" fmla="*/ 0 w 4180787"/>
                  <a:gd name="connsiteY6" fmla="*/ 0 h 446239"/>
                  <a:gd name="connsiteX0" fmla="*/ 0 w 4180787"/>
                  <a:gd name="connsiteY0" fmla="*/ 0 h 432613"/>
                  <a:gd name="connsiteX1" fmla="*/ 1791064 w 4180787"/>
                  <a:gd name="connsiteY1" fmla="*/ 19105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0 h 432613"/>
                  <a:gd name="connsiteX1" fmla="*/ 1835870 w 4180787"/>
                  <a:gd name="connsiteY1" fmla="*/ 18721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4908 h 437521"/>
                  <a:gd name="connsiteX1" fmla="*/ 1835870 w 4180787"/>
                  <a:gd name="connsiteY1" fmla="*/ 192126 h 437521"/>
                  <a:gd name="connsiteX2" fmla="*/ 4180787 w 4180787"/>
                  <a:gd name="connsiteY2" fmla="*/ 4908 h 437521"/>
                  <a:gd name="connsiteX3" fmla="*/ 4180787 w 4180787"/>
                  <a:gd name="connsiteY3" fmla="*/ 437521 h 437521"/>
                  <a:gd name="connsiteX4" fmla="*/ 1740284 w 4180787"/>
                  <a:gd name="connsiteY4" fmla="*/ 305633 h 437521"/>
                  <a:gd name="connsiteX5" fmla="*/ 0 w 4180787"/>
                  <a:gd name="connsiteY5" fmla="*/ 437521 h 437521"/>
                  <a:gd name="connsiteX6" fmla="*/ 0 w 4180787"/>
                  <a:gd name="connsiteY6" fmla="*/ 4908 h 437521"/>
                  <a:gd name="connsiteX0" fmla="*/ 0 w 4180787"/>
                  <a:gd name="connsiteY0" fmla="*/ 4908 h 446252"/>
                  <a:gd name="connsiteX1" fmla="*/ 1835870 w 4180787"/>
                  <a:gd name="connsiteY1" fmla="*/ 192126 h 446252"/>
                  <a:gd name="connsiteX2" fmla="*/ 4180787 w 4180787"/>
                  <a:gd name="connsiteY2" fmla="*/ 4908 h 446252"/>
                  <a:gd name="connsiteX3" fmla="*/ 4180787 w 4180787"/>
                  <a:gd name="connsiteY3" fmla="*/ 437521 h 446252"/>
                  <a:gd name="connsiteX4" fmla="*/ 1740284 w 4180787"/>
                  <a:gd name="connsiteY4" fmla="*/ 305633 h 446252"/>
                  <a:gd name="connsiteX5" fmla="*/ 0 w 4180787"/>
                  <a:gd name="connsiteY5" fmla="*/ 437521 h 446252"/>
                  <a:gd name="connsiteX6" fmla="*/ 0 w 4180787"/>
                  <a:gd name="connsiteY6" fmla="*/ 4908 h 446252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0 h 432613"/>
                  <a:gd name="connsiteX1" fmla="*/ 1779968 w 4180787"/>
                  <a:gd name="connsiteY1" fmla="*/ 237145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0787" h="432613">
                    <a:moveTo>
                      <a:pt x="0" y="0"/>
                    </a:moveTo>
                    <a:cubicBezTo>
                      <a:pt x="455759" y="126804"/>
                      <a:pt x="1083170" y="237145"/>
                      <a:pt x="1779968" y="237145"/>
                    </a:cubicBezTo>
                    <a:cubicBezTo>
                      <a:pt x="2476766" y="237145"/>
                      <a:pt x="3713158" y="116136"/>
                      <a:pt x="4180787" y="0"/>
                    </a:cubicBezTo>
                    <a:lnTo>
                      <a:pt x="4180787" y="432613"/>
                    </a:lnTo>
                    <a:cubicBezTo>
                      <a:pt x="3758675" y="303509"/>
                      <a:pt x="2437082" y="300725"/>
                      <a:pt x="1740284" y="300725"/>
                    </a:cubicBezTo>
                    <a:cubicBezTo>
                      <a:pt x="1043486" y="300725"/>
                      <a:pt x="357043" y="386721"/>
                      <a:pt x="0" y="4326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chemeClr val="accent3"/>
                  </a:solidFill>
                  <a:latin typeface="Calibri"/>
                </a:endParaRPr>
              </a:p>
            </p:txBody>
          </p:sp>
          <p:grpSp>
            <p:nvGrpSpPr>
              <p:cNvPr id="16" name="网chenying0907出品 45">
                <a:extLst>
                  <a:ext uri="{FF2B5EF4-FFF2-40B4-BE49-F238E27FC236}">
                    <a16:creationId xmlns:a16="http://schemas.microsoft.com/office/drawing/2014/main" xmlns="" id="{24A3F7E3-1745-403F-BACD-C9C907AE5B2C}"/>
                  </a:ext>
                </a:extLst>
              </p:cNvPr>
              <p:cNvGrpSpPr/>
              <p:nvPr/>
            </p:nvGrpSpPr>
            <p:grpSpPr>
              <a:xfrm>
                <a:off x="1532693" y="2532246"/>
                <a:ext cx="1657642" cy="1657642"/>
                <a:chOff x="2195736" y="908720"/>
                <a:chExt cx="2160240" cy="2160240"/>
              </a:xfrm>
              <a:effectLst>
                <a:outerShdw blurRad="139700" dist="114300" dir="5400000" algn="t" rotWithShape="0">
                  <a:prstClr val="black">
                    <a:alpha val="28000"/>
                  </a:prstClr>
                </a:outerShdw>
              </a:effectLst>
            </p:grpSpPr>
            <p:sp>
              <p:nvSpPr>
                <p:cNvPr id="29" name="网chenying0907出品 58">
                  <a:extLst>
                    <a:ext uri="{FF2B5EF4-FFF2-40B4-BE49-F238E27FC236}">
                      <a16:creationId xmlns:a16="http://schemas.microsoft.com/office/drawing/2014/main" xmlns="" id="{12956020-B2C2-4243-A1CB-3CE46EDBB335}"/>
                    </a:ext>
                  </a:extLst>
                </p:cNvPr>
                <p:cNvSpPr/>
                <p:nvPr/>
              </p:nvSpPr>
              <p:spPr>
                <a:xfrm>
                  <a:off x="2195736" y="908720"/>
                  <a:ext cx="2160240" cy="216024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effectLst>
                  <a:innerShdw blurRad="76200">
                    <a:sysClr val="windowText" lastClr="000000">
                      <a:lumMod val="65000"/>
                      <a:lumOff val="35000"/>
                    </a:sys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30" name="网chenying0907出品 59">
                  <a:extLst>
                    <a:ext uri="{FF2B5EF4-FFF2-40B4-BE49-F238E27FC236}">
                      <a16:creationId xmlns:a16="http://schemas.microsoft.com/office/drawing/2014/main" xmlns="" id="{37B75015-C4B2-44BA-904D-EA212DBACA1C}"/>
                    </a:ext>
                  </a:extLst>
                </p:cNvPr>
                <p:cNvSpPr/>
                <p:nvPr/>
              </p:nvSpPr>
              <p:spPr>
                <a:xfrm>
                  <a:off x="2339752" y="1052736"/>
                  <a:ext cx="1872208" cy="1872208"/>
                </a:xfrm>
                <a:prstGeom prst="ellipse">
                  <a:avLst/>
                </a:prstGeom>
                <a:solidFill>
                  <a:schemeClr val="accent3"/>
                </a:solidFill>
                <a:ln w="57150" cap="flat" cmpd="sng" algn="ctr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effectLst>
                  <a:innerShdw blurRad="63500" dist="114300" dir="18900000">
                    <a:prstClr val="black">
                      <a:alpha val="36000"/>
                    </a:prst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7" name="网chenying0907出品 46">
                <a:extLst>
                  <a:ext uri="{FF2B5EF4-FFF2-40B4-BE49-F238E27FC236}">
                    <a16:creationId xmlns:a16="http://schemas.microsoft.com/office/drawing/2014/main" xmlns="" id="{F6449E83-45BD-4202-AC31-938DB05BCC3E}"/>
                  </a:ext>
                </a:extLst>
              </p:cNvPr>
              <p:cNvGrpSpPr/>
              <p:nvPr/>
            </p:nvGrpSpPr>
            <p:grpSpPr>
              <a:xfrm>
                <a:off x="6951007" y="733389"/>
                <a:ext cx="1657642" cy="1657642"/>
                <a:chOff x="2195736" y="908720"/>
                <a:chExt cx="2160240" cy="2160240"/>
              </a:xfrm>
              <a:effectLst>
                <a:outerShdw blurRad="139700" dist="114300" dir="5400000" algn="t" rotWithShape="0">
                  <a:prstClr val="black">
                    <a:alpha val="28000"/>
                  </a:prstClr>
                </a:outerShdw>
              </a:effectLst>
            </p:grpSpPr>
            <p:sp>
              <p:nvSpPr>
                <p:cNvPr id="27" name="网chenying0907出品 56">
                  <a:extLst>
                    <a:ext uri="{FF2B5EF4-FFF2-40B4-BE49-F238E27FC236}">
                      <a16:creationId xmlns:a16="http://schemas.microsoft.com/office/drawing/2014/main" xmlns="" id="{3DC46482-232C-48CC-9650-D31B40035F2F}"/>
                    </a:ext>
                  </a:extLst>
                </p:cNvPr>
                <p:cNvSpPr/>
                <p:nvPr/>
              </p:nvSpPr>
              <p:spPr>
                <a:xfrm>
                  <a:off x="2195736" y="908720"/>
                  <a:ext cx="2160240" cy="216024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effectLst>
                  <a:innerShdw blurRad="76200">
                    <a:sysClr val="windowText" lastClr="000000">
                      <a:lumMod val="65000"/>
                      <a:lumOff val="35000"/>
                    </a:sys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28" name="网chenying0907出品 57">
                  <a:extLst>
                    <a:ext uri="{FF2B5EF4-FFF2-40B4-BE49-F238E27FC236}">
                      <a16:creationId xmlns:a16="http://schemas.microsoft.com/office/drawing/2014/main" xmlns="" id="{A4E85CAA-8C9B-4DE0-A4D0-F48AEF2B3A36}"/>
                    </a:ext>
                  </a:extLst>
                </p:cNvPr>
                <p:cNvSpPr/>
                <p:nvPr/>
              </p:nvSpPr>
              <p:spPr>
                <a:xfrm>
                  <a:off x="2339752" y="1052736"/>
                  <a:ext cx="1872208" cy="1872208"/>
                </a:xfrm>
                <a:prstGeom prst="ellipse">
                  <a:avLst/>
                </a:prstGeom>
                <a:solidFill>
                  <a:schemeClr val="accent2"/>
                </a:solidFill>
                <a:ln w="5715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innerShdw blurRad="63500" dist="114300" dir="18900000">
                    <a:prstClr val="black">
                      <a:alpha val="36000"/>
                    </a:prst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8" name="网chenying0907出品 47">
                <a:extLst>
                  <a:ext uri="{FF2B5EF4-FFF2-40B4-BE49-F238E27FC236}">
                    <a16:creationId xmlns:a16="http://schemas.microsoft.com/office/drawing/2014/main" xmlns="" id="{78E6069C-A2BC-48A1-99A1-5E1E23A91CD0}"/>
                  </a:ext>
                </a:extLst>
              </p:cNvPr>
              <p:cNvGrpSpPr/>
              <p:nvPr/>
            </p:nvGrpSpPr>
            <p:grpSpPr>
              <a:xfrm>
                <a:off x="5760263" y="3416477"/>
                <a:ext cx="978921" cy="978921"/>
                <a:chOff x="2195736" y="908720"/>
                <a:chExt cx="2160240" cy="2160240"/>
              </a:xfrm>
              <a:effectLst>
                <a:outerShdw blurRad="139700" dist="114300" dir="5400000" algn="t" rotWithShape="0">
                  <a:prstClr val="black">
                    <a:alpha val="28000"/>
                  </a:prstClr>
                </a:outerShdw>
              </a:effectLst>
            </p:grpSpPr>
            <p:sp>
              <p:nvSpPr>
                <p:cNvPr id="25" name="网chenying0907出品 54">
                  <a:extLst>
                    <a:ext uri="{FF2B5EF4-FFF2-40B4-BE49-F238E27FC236}">
                      <a16:creationId xmlns:a16="http://schemas.microsoft.com/office/drawing/2014/main" xmlns="" id="{22ED5E27-2D03-4CE3-8EA9-3625B84957F6}"/>
                    </a:ext>
                  </a:extLst>
                </p:cNvPr>
                <p:cNvSpPr/>
                <p:nvPr/>
              </p:nvSpPr>
              <p:spPr>
                <a:xfrm>
                  <a:off x="2195736" y="908720"/>
                  <a:ext cx="2160240" cy="216024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effectLst>
                  <a:innerShdw blurRad="76200">
                    <a:sysClr val="windowText" lastClr="000000">
                      <a:lumMod val="65000"/>
                      <a:lumOff val="35000"/>
                    </a:sys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26" name="网chenying0907出品 55">
                  <a:extLst>
                    <a:ext uri="{FF2B5EF4-FFF2-40B4-BE49-F238E27FC236}">
                      <a16:creationId xmlns:a16="http://schemas.microsoft.com/office/drawing/2014/main" xmlns="" id="{B5727FF3-4C05-4198-B29A-6399F47EEF76}"/>
                    </a:ext>
                  </a:extLst>
                </p:cNvPr>
                <p:cNvSpPr/>
                <p:nvPr/>
              </p:nvSpPr>
              <p:spPr>
                <a:xfrm>
                  <a:off x="2339752" y="1052736"/>
                  <a:ext cx="1872208" cy="1872208"/>
                </a:xfrm>
                <a:prstGeom prst="ellipse">
                  <a:avLst/>
                </a:prstGeom>
                <a:solidFill>
                  <a:schemeClr val="accent4"/>
                </a:solidFill>
                <a:ln w="57150" cap="flat" cmpd="sng" algn="ctr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effectLst>
                  <a:innerShdw blurRad="63500" dist="114300" dir="18900000">
                    <a:prstClr val="black">
                      <a:alpha val="36000"/>
                    </a:prst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9" name="网chenying0907出品 48">
                <a:extLst>
                  <a:ext uri="{FF2B5EF4-FFF2-40B4-BE49-F238E27FC236}">
                    <a16:creationId xmlns:a16="http://schemas.microsoft.com/office/drawing/2014/main" xmlns="" id="{7444B004-91D6-49A5-A00D-C023C6E13AFD}"/>
                  </a:ext>
                </a:extLst>
              </p:cNvPr>
              <p:cNvGrpSpPr/>
              <p:nvPr/>
            </p:nvGrpSpPr>
            <p:grpSpPr>
              <a:xfrm>
                <a:off x="3079825" y="4742391"/>
                <a:ext cx="978921" cy="978921"/>
                <a:chOff x="2195736" y="908720"/>
                <a:chExt cx="2160240" cy="2160240"/>
              </a:xfrm>
              <a:effectLst>
                <a:outerShdw blurRad="139700" dist="114300" dir="5400000" algn="t" rotWithShape="0">
                  <a:prstClr val="black">
                    <a:alpha val="28000"/>
                  </a:prstClr>
                </a:outerShdw>
              </a:effectLst>
            </p:grpSpPr>
            <p:sp>
              <p:nvSpPr>
                <p:cNvPr id="23" name="网chenying0907出品 52">
                  <a:extLst>
                    <a:ext uri="{FF2B5EF4-FFF2-40B4-BE49-F238E27FC236}">
                      <a16:creationId xmlns:a16="http://schemas.microsoft.com/office/drawing/2014/main" xmlns="" id="{39E7ADF2-3DCB-44AC-8BB5-3C0D39A304D4}"/>
                    </a:ext>
                  </a:extLst>
                </p:cNvPr>
                <p:cNvSpPr/>
                <p:nvPr/>
              </p:nvSpPr>
              <p:spPr>
                <a:xfrm>
                  <a:off x="2195736" y="908720"/>
                  <a:ext cx="2160240" cy="216024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effectLst>
                  <a:innerShdw blurRad="76200">
                    <a:sysClr val="windowText" lastClr="000000">
                      <a:lumMod val="65000"/>
                      <a:lumOff val="35000"/>
                    </a:sys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24" name="网chenying0907出品 53">
                  <a:extLst>
                    <a:ext uri="{FF2B5EF4-FFF2-40B4-BE49-F238E27FC236}">
                      <a16:creationId xmlns:a16="http://schemas.microsoft.com/office/drawing/2014/main" xmlns="" id="{CC9C5B80-1E26-4027-A1E8-094F14D67C3C}"/>
                    </a:ext>
                  </a:extLst>
                </p:cNvPr>
                <p:cNvSpPr/>
                <p:nvPr/>
              </p:nvSpPr>
              <p:spPr>
                <a:xfrm>
                  <a:off x="2339752" y="1052736"/>
                  <a:ext cx="1872208" cy="1872208"/>
                </a:xfrm>
                <a:prstGeom prst="ellipse">
                  <a:avLst/>
                </a:prstGeom>
                <a:solidFill>
                  <a:schemeClr val="accent5"/>
                </a:solidFill>
                <a:ln w="571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innerShdw blurRad="63500" dist="114300" dir="18900000">
                    <a:prstClr val="black">
                      <a:alpha val="36000"/>
                    </a:prst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4" name="网chenying0907出品 27">
              <a:extLst>
                <a:ext uri="{FF2B5EF4-FFF2-40B4-BE49-F238E27FC236}">
                  <a16:creationId xmlns:a16="http://schemas.microsoft.com/office/drawing/2014/main" xmlns="" id="{A996B466-721B-4769-8DA7-F7F92C2FDDC0}"/>
                </a:ext>
              </a:extLst>
            </p:cNvPr>
            <p:cNvSpPr txBox="1"/>
            <p:nvPr/>
          </p:nvSpPr>
          <p:spPr>
            <a:xfrm flipH="1">
              <a:off x="3581192" y="1648754"/>
              <a:ext cx="786256" cy="57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2700" dirty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01</a:t>
              </a:r>
              <a:endParaRPr lang="zh-CN" altLang="en-US" sz="27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5" name="网chenying0907出品 28">
              <a:extLst>
                <a:ext uri="{FF2B5EF4-FFF2-40B4-BE49-F238E27FC236}">
                  <a16:creationId xmlns:a16="http://schemas.microsoft.com/office/drawing/2014/main" xmlns="" id="{369164A9-C1EE-467F-A69B-068B90BA8323}"/>
                </a:ext>
              </a:extLst>
            </p:cNvPr>
            <p:cNvSpPr txBox="1"/>
            <p:nvPr/>
          </p:nvSpPr>
          <p:spPr>
            <a:xfrm flipH="1">
              <a:off x="3002446" y="3501646"/>
              <a:ext cx="1064477" cy="81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4100" dirty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03</a:t>
              </a:r>
              <a:endParaRPr lang="zh-CN" altLang="en-US" sz="41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6" name="网chenying0907出品 29">
              <a:extLst>
                <a:ext uri="{FF2B5EF4-FFF2-40B4-BE49-F238E27FC236}">
                  <a16:creationId xmlns:a16="http://schemas.microsoft.com/office/drawing/2014/main" xmlns="" id="{CD1873B3-B523-4947-9380-D3BE71173274}"/>
                </a:ext>
              </a:extLst>
            </p:cNvPr>
            <p:cNvSpPr txBox="1"/>
            <p:nvPr/>
          </p:nvSpPr>
          <p:spPr>
            <a:xfrm flipH="1">
              <a:off x="7944618" y="1882939"/>
              <a:ext cx="1064477" cy="81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4100" dirty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02</a:t>
              </a:r>
              <a:endParaRPr lang="zh-CN" altLang="en-US" sz="41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8" name="网chenying0907出品 31">
              <a:extLst>
                <a:ext uri="{FF2B5EF4-FFF2-40B4-BE49-F238E27FC236}">
                  <a16:creationId xmlns:a16="http://schemas.microsoft.com/office/drawing/2014/main" xmlns="" id="{5B94F770-561F-4536-A546-B963CADD0388}"/>
                </a:ext>
              </a:extLst>
            </p:cNvPr>
            <p:cNvSpPr txBox="1"/>
            <p:nvPr/>
          </p:nvSpPr>
          <p:spPr>
            <a:xfrm flipH="1">
              <a:off x="6678374" y="4091426"/>
              <a:ext cx="786256" cy="57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2700" dirty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04</a:t>
              </a:r>
              <a:endParaRPr lang="zh-CN" altLang="en-US" sz="27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" name="网chenying0907出品 32">
              <a:extLst>
                <a:ext uri="{FF2B5EF4-FFF2-40B4-BE49-F238E27FC236}">
                  <a16:creationId xmlns:a16="http://schemas.microsoft.com/office/drawing/2014/main" xmlns="" id="{C489B40C-0387-4DFC-9FCE-DD5A7331104E}"/>
                </a:ext>
              </a:extLst>
            </p:cNvPr>
            <p:cNvSpPr txBox="1"/>
            <p:nvPr/>
          </p:nvSpPr>
          <p:spPr>
            <a:xfrm flipH="1">
              <a:off x="4234203" y="5290243"/>
              <a:ext cx="786256" cy="57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2700" dirty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05</a:t>
              </a:r>
              <a:endParaRPr lang="zh-CN" altLang="en-US" sz="27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551268" y="469744"/>
            <a:ext cx="8009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на 2022-2024гг. 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291780" y="1230662"/>
            <a:ext cx="6753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сбалансированности и устойчивости бюджетной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64733" y="2753390"/>
            <a:ext cx="2844646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ответственного подхода к принятию новых расходных обязательств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437582" y="2929887"/>
            <a:ext cx="2307969" cy="12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резервов оптимизации и повышения эффективности бюджетных расходов,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26289" y="4916785"/>
            <a:ext cx="2343794" cy="12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финансового менеджмента главных распорядителей бюджетных средств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411576" y="4206471"/>
            <a:ext cx="326823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установления и исполнения расходных обязательств, не связанных с решением вопросов, отнесенных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полномочиям органов местного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самоуправления;</a:t>
            </a:r>
            <a:endParaRPr lang="ru-RU" sz="14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82227" y="5432797"/>
            <a:ext cx="2584631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образования просроченной кредиторской задолженности </a:t>
            </a:r>
          </a:p>
        </p:txBody>
      </p:sp>
    </p:spTree>
    <p:extLst>
      <p:ext uri="{BB962C8B-B14F-4D97-AF65-F5344CB8AC3E}">
        <p14:creationId xmlns:p14="http://schemas.microsoft.com/office/powerpoint/2010/main" val="21005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3152" y="515378"/>
            <a:ext cx="717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</a:t>
            </a:r>
            <a:r>
              <a:rPr lang="ru-RU" b="1" i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ru-RU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годы.</a:t>
            </a:r>
            <a:r>
              <a:rPr lang="ru-RU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oogle Shape;1622;p41">
            <a:extLst>
              <a:ext uri="{FF2B5EF4-FFF2-40B4-BE49-F238E27FC236}">
                <a16:creationId xmlns:a16="http://schemas.microsoft.com/office/drawing/2014/main" xmlns="" id="{879CE97B-2A25-4B0E-9DCC-E76C97B02C67}"/>
              </a:ext>
            </a:extLst>
          </p:cNvPr>
          <p:cNvGrpSpPr/>
          <p:nvPr/>
        </p:nvGrpSpPr>
        <p:grpSpPr>
          <a:xfrm>
            <a:off x="539552" y="1840697"/>
            <a:ext cx="1694994" cy="1457556"/>
            <a:chOff x="356900" y="1529779"/>
            <a:chExt cx="1943313" cy="2225619"/>
          </a:xfrm>
        </p:grpSpPr>
        <p:sp>
          <p:nvSpPr>
            <p:cNvPr id="34" name="Google Shape;1623;p41">
              <a:extLst>
                <a:ext uri="{FF2B5EF4-FFF2-40B4-BE49-F238E27FC236}">
                  <a16:creationId xmlns:a16="http://schemas.microsoft.com/office/drawing/2014/main" xmlns="" id="{B8C51957-11E5-40EC-B357-75FBDB4881E4}"/>
                </a:ext>
              </a:extLst>
            </p:cNvPr>
            <p:cNvSpPr/>
            <p:nvPr/>
          </p:nvSpPr>
          <p:spPr>
            <a:xfrm>
              <a:off x="356900" y="1529779"/>
              <a:ext cx="1943313" cy="2135420"/>
            </a:xfrm>
            <a:custGeom>
              <a:avLst/>
              <a:gdLst/>
              <a:ahLst/>
              <a:cxnLst/>
              <a:rect l="l" t="t" r="r" b="b"/>
              <a:pathLst>
                <a:path w="17244" h="22162" extrusionOk="0">
                  <a:moveTo>
                    <a:pt x="2324" y="1"/>
                  </a:moveTo>
                  <a:cubicBezTo>
                    <a:pt x="1042" y="1"/>
                    <a:pt x="1" y="1042"/>
                    <a:pt x="1" y="2324"/>
                  </a:cubicBezTo>
                  <a:lnTo>
                    <a:pt x="1" y="19838"/>
                  </a:lnTo>
                  <a:cubicBezTo>
                    <a:pt x="1" y="21119"/>
                    <a:pt x="1042" y="22162"/>
                    <a:pt x="2324" y="22162"/>
                  </a:cubicBezTo>
                  <a:lnTo>
                    <a:pt x="12011" y="22162"/>
                  </a:lnTo>
                  <a:lnTo>
                    <a:pt x="12011" y="21029"/>
                  </a:lnTo>
                  <a:lnTo>
                    <a:pt x="2324" y="21029"/>
                  </a:lnTo>
                  <a:cubicBezTo>
                    <a:pt x="1668" y="21029"/>
                    <a:pt x="1133" y="20495"/>
                    <a:pt x="1133" y="19840"/>
                  </a:cubicBezTo>
                  <a:lnTo>
                    <a:pt x="1133" y="2324"/>
                  </a:lnTo>
                  <a:cubicBezTo>
                    <a:pt x="1133" y="1668"/>
                    <a:pt x="1668" y="1133"/>
                    <a:pt x="2324" y="1133"/>
                  </a:cubicBezTo>
                  <a:lnTo>
                    <a:pt x="14920" y="1133"/>
                  </a:lnTo>
                  <a:cubicBezTo>
                    <a:pt x="15576" y="1133"/>
                    <a:pt x="16111" y="1668"/>
                    <a:pt x="16111" y="2324"/>
                  </a:cubicBezTo>
                  <a:lnTo>
                    <a:pt x="16111" y="7628"/>
                  </a:lnTo>
                  <a:lnTo>
                    <a:pt x="17244" y="7628"/>
                  </a:lnTo>
                  <a:lnTo>
                    <a:pt x="17244" y="2324"/>
                  </a:lnTo>
                  <a:cubicBezTo>
                    <a:pt x="17244" y="1042"/>
                    <a:pt x="16201" y="1"/>
                    <a:pt x="14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Google Shape;1624;p41">
              <a:extLst>
                <a:ext uri="{FF2B5EF4-FFF2-40B4-BE49-F238E27FC236}">
                  <a16:creationId xmlns:a16="http://schemas.microsoft.com/office/drawing/2014/main" xmlns="" id="{43F89A2B-0F88-43E0-8566-8E083650CC48}"/>
                </a:ext>
              </a:extLst>
            </p:cNvPr>
            <p:cNvSpPr/>
            <p:nvPr/>
          </p:nvSpPr>
          <p:spPr>
            <a:xfrm>
              <a:off x="1706952" y="3465755"/>
              <a:ext cx="221249" cy="289643"/>
            </a:xfrm>
            <a:custGeom>
              <a:avLst/>
              <a:gdLst/>
              <a:ahLst/>
              <a:cxnLst/>
              <a:rect l="l" t="t" r="r" b="b"/>
              <a:pathLst>
                <a:path w="2329" h="3006" extrusionOk="0">
                  <a:moveTo>
                    <a:pt x="1" y="0"/>
                  </a:moveTo>
                  <a:lnTo>
                    <a:pt x="1" y="3006"/>
                  </a:lnTo>
                  <a:lnTo>
                    <a:pt x="2329" y="15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7" name="Google Shape;1626;p41">
            <a:extLst>
              <a:ext uri="{FF2B5EF4-FFF2-40B4-BE49-F238E27FC236}">
                <a16:creationId xmlns:a16="http://schemas.microsoft.com/office/drawing/2014/main" xmlns="" id="{89F30AA7-E269-48FC-AAFF-25D39228867A}"/>
              </a:ext>
            </a:extLst>
          </p:cNvPr>
          <p:cNvSpPr/>
          <p:nvPr/>
        </p:nvSpPr>
        <p:spPr>
          <a:xfrm>
            <a:off x="1119263" y="1231534"/>
            <a:ext cx="611069" cy="534791"/>
          </a:xfrm>
          <a:custGeom>
            <a:avLst/>
            <a:gdLst/>
            <a:ahLst/>
            <a:cxnLst/>
            <a:rect l="l" t="t" r="r" b="b"/>
            <a:pathLst>
              <a:path w="6809" h="6809" extrusionOk="0">
                <a:moveTo>
                  <a:pt x="3405" y="1131"/>
                </a:moveTo>
                <a:cubicBezTo>
                  <a:pt x="4658" y="1131"/>
                  <a:pt x="5677" y="2152"/>
                  <a:pt x="5677" y="3403"/>
                </a:cubicBezTo>
                <a:cubicBezTo>
                  <a:pt x="5677" y="4656"/>
                  <a:pt x="4658" y="5676"/>
                  <a:pt x="3405" y="5676"/>
                </a:cubicBezTo>
                <a:cubicBezTo>
                  <a:pt x="2152" y="5676"/>
                  <a:pt x="1132" y="4656"/>
                  <a:pt x="1132" y="3403"/>
                </a:cubicBezTo>
                <a:cubicBezTo>
                  <a:pt x="1132" y="2150"/>
                  <a:pt x="2152" y="1131"/>
                  <a:pt x="3405" y="1131"/>
                </a:cubicBezTo>
                <a:close/>
                <a:moveTo>
                  <a:pt x="3405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8" y="6809"/>
                  <a:pt x="3405" y="6809"/>
                </a:cubicBezTo>
                <a:cubicBezTo>
                  <a:pt x="5282" y="6809"/>
                  <a:pt x="6809" y="5282"/>
                  <a:pt x="6809" y="3405"/>
                </a:cubicBezTo>
                <a:cubicBezTo>
                  <a:pt x="6809" y="1527"/>
                  <a:pt x="5282" y="1"/>
                  <a:pt x="340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Google Shape;1628;p41">
            <a:extLst>
              <a:ext uri="{FF2B5EF4-FFF2-40B4-BE49-F238E27FC236}">
                <a16:creationId xmlns:a16="http://schemas.microsoft.com/office/drawing/2014/main" xmlns="" id="{3E5CF421-C70A-4F48-A188-A3395F5BC29E}"/>
              </a:ext>
            </a:extLst>
          </p:cNvPr>
          <p:cNvSpPr/>
          <p:nvPr/>
        </p:nvSpPr>
        <p:spPr>
          <a:xfrm>
            <a:off x="4541052" y="3402265"/>
            <a:ext cx="1593987" cy="1317278"/>
          </a:xfrm>
          <a:custGeom>
            <a:avLst/>
            <a:gdLst/>
            <a:ahLst/>
            <a:cxnLst/>
            <a:rect l="l" t="t" r="r" b="b"/>
            <a:pathLst>
              <a:path w="17244" h="22164" extrusionOk="0">
                <a:moveTo>
                  <a:pt x="2324" y="1"/>
                </a:moveTo>
                <a:cubicBezTo>
                  <a:pt x="1043" y="1"/>
                  <a:pt x="1" y="1043"/>
                  <a:pt x="1" y="2324"/>
                </a:cubicBezTo>
                <a:lnTo>
                  <a:pt x="1" y="19840"/>
                </a:lnTo>
                <a:cubicBezTo>
                  <a:pt x="1" y="21122"/>
                  <a:pt x="1043" y="22163"/>
                  <a:pt x="2324" y="22163"/>
                </a:cubicBezTo>
                <a:lnTo>
                  <a:pt x="14921" y="22163"/>
                </a:lnTo>
                <a:cubicBezTo>
                  <a:pt x="16200" y="22163"/>
                  <a:pt x="17243" y="21122"/>
                  <a:pt x="17244" y="19840"/>
                </a:cubicBezTo>
                <a:lnTo>
                  <a:pt x="17244" y="14536"/>
                </a:lnTo>
                <a:lnTo>
                  <a:pt x="16111" y="14536"/>
                </a:lnTo>
                <a:lnTo>
                  <a:pt x="16111" y="19840"/>
                </a:lnTo>
                <a:cubicBezTo>
                  <a:pt x="16111" y="20496"/>
                  <a:pt x="15576" y="21031"/>
                  <a:pt x="14921" y="21031"/>
                </a:cubicBezTo>
                <a:lnTo>
                  <a:pt x="2324" y="21031"/>
                </a:lnTo>
                <a:cubicBezTo>
                  <a:pt x="1668" y="21031"/>
                  <a:pt x="1133" y="20496"/>
                  <a:pt x="1133" y="19840"/>
                </a:cubicBezTo>
                <a:lnTo>
                  <a:pt x="1133" y="2324"/>
                </a:lnTo>
                <a:cubicBezTo>
                  <a:pt x="1133" y="1668"/>
                  <a:pt x="1668" y="1134"/>
                  <a:pt x="2324" y="1134"/>
                </a:cubicBezTo>
                <a:lnTo>
                  <a:pt x="12011" y="1134"/>
                </a:lnTo>
                <a:lnTo>
                  <a:pt x="12011" y="1"/>
                </a:lnTo>
                <a:close/>
              </a:path>
            </a:pathLst>
          </a:custGeom>
          <a:solidFill>
            <a:srgbClr val="9343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Google Shape;1629;p41">
            <a:extLst>
              <a:ext uri="{FF2B5EF4-FFF2-40B4-BE49-F238E27FC236}">
                <a16:creationId xmlns:a16="http://schemas.microsoft.com/office/drawing/2014/main" xmlns="" id="{6894DC32-D339-40CA-A71D-392489DE2BE5}"/>
              </a:ext>
            </a:extLst>
          </p:cNvPr>
          <p:cNvSpPr/>
          <p:nvPr/>
        </p:nvSpPr>
        <p:spPr>
          <a:xfrm>
            <a:off x="5648302" y="3347751"/>
            <a:ext cx="156058" cy="167951"/>
          </a:xfrm>
          <a:custGeom>
            <a:avLst/>
            <a:gdLst/>
            <a:ahLst/>
            <a:cxnLst/>
            <a:rect l="l" t="t" r="r" b="b"/>
            <a:pathLst>
              <a:path w="2329" h="3007" extrusionOk="0">
                <a:moveTo>
                  <a:pt x="1" y="1"/>
                </a:moveTo>
                <a:lnTo>
                  <a:pt x="1" y="3006"/>
                </a:lnTo>
                <a:lnTo>
                  <a:pt x="2328" y="1504"/>
                </a:lnTo>
                <a:lnTo>
                  <a:pt x="1" y="1"/>
                </a:lnTo>
                <a:close/>
              </a:path>
            </a:pathLst>
          </a:custGeom>
          <a:solidFill>
            <a:srgbClr val="9343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Google Shape;1631;p41">
            <a:extLst>
              <a:ext uri="{FF2B5EF4-FFF2-40B4-BE49-F238E27FC236}">
                <a16:creationId xmlns:a16="http://schemas.microsoft.com/office/drawing/2014/main" xmlns="" id="{F6446A05-F70A-4D01-AEBF-0E59DBBCAE67}"/>
              </a:ext>
            </a:extLst>
          </p:cNvPr>
          <p:cNvSpPr/>
          <p:nvPr/>
        </p:nvSpPr>
        <p:spPr>
          <a:xfrm>
            <a:off x="4951230" y="4771261"/>
            <a:ext cx="585179" cy="582948"/>
          </a:xfrm>
          <a:custGeom>
            <a:avLst/>
            <a:gdLst/>
            <a:ahLst/>
            <a:cxnLst/>
            <a:rect l="l" t="t" r="r" b="b"/>
            <a:pathLst>
              <a:path w="6810" h="6808" extrusionOk="0">
                <a:moveTo>
                  <a:pt x="3405" y="1132"/>
                </a:moveTo>
                <a:cubicBezTo>
                  <a:pt x="4659" y="1132"/>
                  <a:pt x="5677" y="2151"/>
                  <a:pt x="5677" y="3405"/>
                </a:cubicBezTo>
                <a:cubicBezTo>
                  <a:pt x="5677" y="4658"/>
                  <a:pt x="4659" y="5676"/>
                  <a:pt x="3405" y="5676"/>
                </a:cubicBezTo>
                <a:cubicBezTo>
                  <a:pt x="2152" y="5676"/>
                  <a:pt x="1132" y="4658"/>
                  <a:pt x="1132" y="3405"/>
                </a:cubicBezTo>
                <a:cubicBezTo>
                  <a:pt x="1132" y="2151"/>
                  <a:pt x="2152" y="1132"/>
                  <a:pt x="3405" y="1132"/>
                </a:cubicBezTo>
                <a:close/>
                <a:moveTo>
                  <a:pt x="3405" y="0"/>
                </a:moveTo>
                <a:cubicBezTo>
                  <a:pt x="1528" y="0"/>
                  <a:pt x="1" y="1527"/>
                  <a:pt x="1" y="3405"/>
                </a:cubicBezTo>
                <a:cubicBezTo>
                  <a:pt x="1" y="5282"/>
                  <a:pt x="1528" y="6808"/>
                  <a:pt x="3405" y="6808"/>
                </a:cubicBezTo>
                <a:cubicBezTo>
                  <a:pt x="5283" y="6808"/>
                  <a:pt x="6810" y="5282"/>
                  <a:pt x="6809" y="3405"/>
                </a:cubicBezTo>
                <a:cubicBezTo>
                  <a:pt x="6809" y="1527"/>
                  <a:pt x="5283" y="0"/>
                  <a:pt x="3405" y="0"/>
                </a:cubicBezTo>
                <a:close/>
              </a:path>
            </a:pathLst>
          </a:custGeom>
          <a:solidFill>
            <a:srgbClr val="9343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Google Shape;1633;p41">
            <a:extLst>
              <a:ext uri="{FF2B5EF4-FFF2-40B4-BE49-F238E27FC236}">
                <a16:creationId xmlns:a16="http://schemas.microsoft.com/office/drawing/2014/main" xmlns="" id="{2175FC53-2BF0-4A99-B87E-2D4DBBB853EB}"/>
              </a:ext>
            </a:extLst>
          </p:cNvPr>
          <p:cNvSpPr/>
          <p:nvPr/>
        </p:nvSpPr>
        <p:spPr>
          <a:xfrm>
            <a:off x="1964639" y="3302976"/>
            <a:ext cx="1445886" cy="1417088"/>
          </a:xfrm>
          <a:custGeom>
            <a:avLst/>
            <a:gdLst/>
            <a:ahLst/>
            <a:cxnLst/>
            <a:rect l="l" t="t" r="r" b="b"/>
            <a:pathLst>
              <a:path w="17245" h="22164" extrusionOk="0">
                <a:moveTo>
                  <a:pt x="2325" y="1"/>
                </a:moveTo>
                <a:cubicBezTo>
                  <a:pt x="1043" y="1"/>
                  <a:pt x="1" y="1043"/>
                  <a:pt x="1" y="2324"/>
                </a:cubicBezTo>
                <a:lnTo>
                  <a:pt x="1" y="19840"/>
                </a:lnTo>
                <a:cubicBezTo>
                  <a:pt x="1" y="21122"/>
                  <a:pt x="1043" y="22163"/>
                  <a:pt x="2325" y="22163"/>
                </a:cubicBezTo>
                <a:lnTo>
                  <a:pt x="14921" y="22163"/>
                </a:lnTo>
                <a:cubicBezTo>
                  <a:pt x="16201" y="22163"/>
                  <a:pt x="17245" y="21122"/>
                  <a:pt x="17245" y="19840"/>
                </a:cubicBezTo>
                <a:lnTo>
                  <a:pt x="17245" y="14536"/>
                </a:lnTo>
                <a:lnTo>
                  <a:pt x="16111" y="14536"/>
                </a:lnTo>
                <a:lnTo>
                  <a:pt x="16111" y="19840"/>
                </a:lnTo>
                <a:cubicBezTo>
                  <a:pt x="16111" y="20496"/>
                  <a:pt x="15577" y="21031"/>
                  <a:pt x="14921" y="21031"/>
                </a:cubicBezTo>
                <a:lnTo>
                  <a:pt x="2325" y="21031"/>
                </a:lnTo>
                <a:cubicBezTo>
                  <a:pt x="1668" y="21031"/>
                  <a:pt x="1134" y="20496"/>
                  <a:pt x="1134" y="19840"/>
                </a:cubicBezTo>
                <a:lnTo>
                  <a:pt x="1134" y="2324"/>
                </a:lnTo>
                <a:cubicBezTo>
                  <a:pt x="1134" y="1668"/>
                  <a:pt x="1668" y="1134"/>
                  <a:pt x="2325" y="1134"/>
                </a:cubicBezTo>
                <a:lnTo>
                  <a:pt x="12012" y="1134"/>
                </a:lnTo>
                <a:lnTo>
                  <a:pt x="12012" y="1"/>
                </a:ln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Google Shape;1634;p41">
            <a:extLst>
              <a:ext uri="{FF2B5EF4-FFF2-40B4-BE49-F238E27FC236}">
                <a16:creationId xmlns:a16="http://schemas.microsoft.com/office/drawing/2014/main" xmlns="" id="{AF66549D-FA99-437C-96B8-223E821DF763}"/>
              </a:ext>
            </a:extLst>
          </p:cNvPr>
          <p:cNvSpPr/>
          <p:nvPr/>
        </p:nvSpPr>
        <p:spPr>
          <a:xfrm>
            <a:off x="2977751" y="3251779"/>
            <a:ext cx="155991" cy="167951"/>
          </a:xfrm>
          <a:custGeom>
            <a:avLst/>
            <a:gdLst/>
            <a:ahLst/>
            <a:cxnLst/>
            <a:rect l="l" t="t" r="r" b="b"/>
            <a:pathLst>
              <a:path w="2328" h="3007" extrusionOk="0">
                <a:moveTo>
                  <a:pt x="1" y="1"/>
                </a:moveTo>
                <a:lnTo>
                  <a:pt x="1" y="3006"/>
                </a:lnTo>
                <a:lnTo>
                  <a:pt x="2328" y="1504"/>
                </a:lnTo>
                <a:lnTo>
                  <a:pt x="1" y="1"/>
                </a:ln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Google Shape;1636;p41">
            <a:extLst>
              <a:ext uri="{FF2B5EF4-FFF2-40B4-BE49-F238E27FC236}">
                <a16:creationId xmlns:a16="http://schemas.microsoft.com/office/drawing/2014/main" xmlns="" id="{E357133A-9C0A-409C-9BDD-9E942B47169C}"/>
              </a:ext>
            </a:extLst>
          </p:cNvPr>
          <p:cNvSpPr/>
          <p:nvPr/>
        </p:nvSpPr>
        <p:spPr>
          <a:xfrm>
            <a:off x="2386679" y="4771261"/>
            <a:ext cx="601805" cy="561353"/>
          </a:xfrm>
          <a:custGeom>
            <a:avLst/>
            <a:gdLst/>
            <a:ahLst/>
            <a:cxnLst/>
            <a:rect l="l" t="t" r="r" b="b"/>
            <a:pathLst>
              <a:path w="6812" h="6808" extrusionOk="0">
                <a:moveTo>
                  <a:pt x="3406" y="1132"/>
                </a:moveTo>
                <a:cubicBezTo>
                  <a:pt x="4659" y="1132"/>
                  <a:pt x="5678" y="2151"/>
                  <a:pt x="5678" y="3405"/>
                </a:cubicBezTo>
                <a:cubicBezTo>
                  <a:pt x="5678" y="4658"/>
                  <a:pt x="4659" y="5676"/>
                  <a:pt x="3406" y="5676"/>
                </a:cubicBezTo>
                <a:cubicBezTo>
                  <a:pt x="2153" y="5676"/>
                  <a:pt x="1134" y="4658"/>
                  <a:pt x="1134" y="3405"/>
                </a:cubicBezTo>
                <a:cubicBezTo>
                  <a:pt x="1134" y="2151"/>
                  <a:pt x="2153" y="1132"/>
                  <a:pt x="3406" y="1132"/>
                </a:cubicBezTo>
                <a:close/>
                <a:moveTo>
                  <a:pt x="3406" y="0"/>
                </a:moveTo>
                <a:cubicBezTo>
                  <a:pt x="1528" y="0"/>
                  <a:pt x="1" y="1527"/>
                  <a:pt x="1" y="3405"/>
                </a:cubicBezTo>
                <a:cubicBezTo>
                  <a:pt x="1" y="5282"/>
                  <a:pt x="1529" y="6808"/>
                  <a:pt x="3406" y="6808"/>
                </a:cubicBezTo>
                <a:cubicBezTo>
                  <a:pt x="5284" y="6808"/>
                  <a:pt x="6812" y="5282"/>
                  <a:pt x="6810" y="3405"/>
                </a:cubicBezTo>
                <a:cubicBezTo>
                  <a:pt x="6810" y="1527"/>
                  <a:pt x="5283" y="0"/>
                  <a:pt x="3406" y="0"/>
                </a:cubicBez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Google Shape;1643;p41">
            <a:extLst>
              <a:ext uri="{FF2B5EF4-FFF2-40B4-BE49-F238E27FC236}">
                <a16:creationId xmlns:a16="http://schemas.microsoft.com/office/drawing/2014/main" xmlns="" id="{3BCF7FE3-8A18-4327-924E-9F442FCFEEB4}"/>
              </a:ext>
            </a:extLst>
          </p:cNvPr>
          <p:cNvSpPr/>
          <p:nvPr/>
        </p:nvSpPr>
        <p:spPr>
          <a:xfrm>
            <a:off x="3317381" y="1848587"/>
            <a:ext cx="1496691" cy="1325331"/>
          </a:xfrm>
          <a:custGeom>
            <a:avLst/>
            <a:gdLst/>
            <a:ahLst/>
            <a:cxnLst/>
            <a:rect l="l" t="t" r="r" b="b"/>
            <a:pathLst>
              <a:path w="17244" h="22162" extrusionOk="0">
                <a:moveTo>
                  <a:pt x="2324" y="1"/>
                </a:moveTo>
                <a:cubicBezTo>
                  <a:pt x="1042" y="1"/>
                  <a:pt x="1" y="1042"/>
                  <a:pt x="1" y="2324"/>
                </a:cubicBezTo>
                <a:lnTo>
                  <a:pt x="1" y="19838"/>
                </a:lnTo>
                <a:cubicBezTo>
                  <a:pt x="1" y="21119"/>
                  <a:pt x="1042" y="22162"/>
                  <a:pt x="2324" y="22162"/>
                </a:cubicBezTo>
                <a:lnTo>
                  <a:pt x="12011" y="22162"/>
                </a:lnTo>
                <a:lnTo>
                  <a:pt x="12011" y="21029"/>
                </a:lnTo>
                <a:lnTo>
                  <a:pt x="2324" y="21029"/>
                </a:lnTo>
                <a:cubicBezTo>
                  <a:pt x="1668" y="21029"/>
                  <a:pt x="1133" y="20495"/>
                  <a:pt x="1133" y="19840"/>
                </a:cubicBezTo>
                <a:lnTo>
                  <a:pt x="1133" y="2324"/>
                </a:lnTo>
                <a:cubicBezTo>
                  <a:pt x="1133" y="1668"/>
                  <a:pt x="1668" y="1133"/>
                  <a:pt x="2324" y="1133"/>
                </a:cubicBezTo>
                <a:lnTo>
                  <a:pt x="14921" y="1133"/>
                </a:lnTo>
                <a:cubicBezTo>
                  <a:pt x="15576" y="1133"/>
                  <a:pt x="16110" y="1668"/>
                  <a:pt x="16110" y="2324"/>
                </a:cubicBezTo>
                <a:lnTo>
                  <a:pt x="16110" y="7628"/>
                </a:lnTo>
                <a:lnTo>
                  <a:pt x="17244" y="7628"/>
                </a:lnTo>
                <a:lnTo>
                  <a:pt x="17244" y="2324"/>
                </a:lnTo>
                <a:cubicBezTo>
                  <a:pt x="17244" y="1042"/>
                  <a:pt x="16201" y="1"/>
                  <a:pt x="1492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Google Shape;1644;p41">
            <a:extLst>
              <a:ext uri="{FF2B5EF4-FFF2-40B4-BE49-F238E27FC236}">
                <a16:creationId xmlns:a16="http://schemas.microsoft.com/office/drawing/2014/main" xmlns="" id="{2747AA7C-89BE-4070-B271-153467BED080}"/>
              </a:ext>
            </a:extLst>
          </p:cNvPr>
          <p:cNvSpPr/>
          <p:nvPr/>
        </p:nvSpPr>
        <p:spPr>
          <a:xfrm>
            <a:off x="4352496" y="3041622"/>
            <a:ext cx="156058" cy="167895"/>
          </a:xfrm>
          <a:custGeom>
            <a:avLst/>
            <a:gdLst/>
            <a:ahLst/>
            <a:cxnLst/>
            <a:rect l="l" t="t" r="r" b="b"/>
            <a:pathLst>
              <a:path w="2329" h="3006" extrusionOk="0">
                <a:moveTo>
                  <a:pt x="1" y="0"/>
                </a:moveTo>
                <a:lnTo>
                  <a:pt x="1" y="3006"/>
                </a:lnTo>
                <a:lnTo>
                  <a:pt x="2328" y="1503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Google Shape;1646;p41">
            <a:extLst>
              <a:ext uri="{FF2B5EF4-FFF2-40B4-BE49-F238E27FC236}">
                <a16:creationId xmlns:a16="http://schemas.microsoft.com/office/drawing/2014/main" xmlns="" id="{5D1CE96A-5B8F-435E-BE69-E4627D03F7BF}"/>
              </a:ext>
            </a:extLst>
          </p:cNvPr>
          <p:cNvSpPr/>
          <p:nvPr/>
        </p:nvSpPr>
        <p:spPr>
          <a:xfrm>
            <a:off x="3901097" y="1255861"/>
            <a:ext cx="605816" cy="523541"/>
          </a:xfrm>
          <a:custGeom>
            <a:avLst/>
            <a:gdLst/>
            <a:ahLst/>
            <a:cxnLst/>
            <a:rect l="l" t="t" r="r" b="b"/>
            <a:pathLst>
              <a:path w="6810" h="6809" extrusionOk="0">
                <a:moveTo>
                  <a:pt x="3404" y="1131"/>
                </a:moveTo>
                <a:cubicBezTo>
                  <a:pt x="4657" y="1131"/>
                  <a:pt x="5677" y="2152"/>
                  <a:pt x="5677" y="3403"/>
                </a:cubicBezTo>
                <a:cubicBezTo>
                  <a:pt x="5677" y="4656"/>
                  <a:pt x="4657" y="5676"/>
                  <a:pt x="3404" y="5676"/>
                </a:cubicBezTo>
                <a:cubicBezTo>
                  <a:pt x="2151" y="5676"/>
                  <a:pt x="1132" y="4656"/>
                  <a:pt x="1132" y="3403"/>
                </a:cubicBezTo>
                <a:cubicBezTo>
                  <a:pt x="1132" y="2150"/>
                  <a:pt x="2151" y="1131"/>
                  <a:pt x="3404" y="1131"/>
                </a:cubicBezTo>
                <a:close/>
                <a:moveTo>
                  <a:pt x="3404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7" y="6809"/>
                  <a:pt x="3404" y="6809"/>
                </a:cubicBezTo>
                <a:cubicBezTo>
                  <a:pt x="5281" y="6809"/>
                  <a:pt x="6810" y="5282"/>
                  <a:pt x="6810" y="3405"/>
                </a:cubicBezTo>
                <a:cubicBezTo>
                  <a:pt x="6810" y="1527"/>
                  <a:pt x="5281" y="1"/>
                  <a:pt x="34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Google Shape;1653;p41">
            <a:extLst>
              <a:ext uri="{FF2B5EF4-FFF2-40B4-BE49-F238E27FC236}">
                <a16:creationId xmlns:a16="http://schemas.microsoft.com/office/drawing/2014/main" xmlns="" id="{38BC9A89-BB96-4061-987D-DFE692DC8DAA}"/>
              </a:ext>
            </a:extLst>
          </p:cNvPr>
          <p:cNvSpPr txBox="1"/>
          <p:nvPr/>
        </p:nvSpPr>
        <p:spPr>
          <a:xfrm>
            <a:off x="4963101" y="4668557"/>
            <a:ext cx="600663" cy="31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D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Google Shape;1654;p41">
            <a:extLst>
              <a:ext uri="{FF2B5EF4-FFF2-40B4-BE49-F238E27FC236}">
                <a16:creationId xmlns:a16="http://schemas.microsoft.com/office/drawing/2014/main" xmlns="" id="{F04E2B40-D72E-46E3-AECB-84E03830E25E}"/>
              </a:ext>
            </a:extLst>
          </p:cNvPr>
          <p:cNvSpPr txBox="1"/>
          <p:nvPr/>
        </p:nvSpPr>
        <p:spPr>
          <a:xfrm>
            <a:off x="1119263" y="1074073"/>
            <a:ext cx="656253" cy="60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Google Shape;1655;p41">
            <a:extLst>
              <a:ext uri="{FF2B5EF4-FFF2-40B4-BE49-F238E27FC236}">
                <a16:creationId xmlns:a16="http://schemas.microsoft.com/office/drawing/2014/main" xmlns="" id="{0A967CD9-5B99-484B-9903-33FD7442B530}"/>
              </a:ext>
            </a:extLst>
          </p:cNvPr>
          <p:cNvSpPr txBox="1"/>
          <p:nvPr/>
        </p:nvSpPr>
        <p:spPr>
          <a:xfrm>
            <a:off x="2443007" y="4657015"/>
            <a:ext cx="522668" cy="25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Google Shape;1656;p41">
            <a:extLst>
              <a:ext uri="{FF2B5EF4-FFF2-40B4-BE49-F238E27FC236}">
                <a16:creationId xmlns:a16="http://schemas.microsoft.com/office/drawing/2014/main" xmlns="" id="{90BBC4B2-4816-4357-BFB0-39D5A4B36172}"/>
              </a:ext>
            </a:extLst>
          </p:cNvPr>
          <p:cNvSpPr txBox="1"/>
          <p:nvPr/>
        </p:nvSpPr>
        <p:spPr>
          <a:xfrm>
            <a:off x="3901097" y="1104209"/>
            <a:ext cx="583570" cy="28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863206" y="1778091"/>
            <a:ext cx="2736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sz="1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эффективной и стабильной налоговой системы, обеспечивающей бюджетную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92952" y="1881018"/>
            <a:ext cx="1783569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0000"/>
              </a:lnSpc>
            </a:pP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экономики района с целью увеличения налогового потенциала налоговой системы района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970587" y="3512974"/>
            <a:ext cx="173152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0000"/>
              </a:lnSpc>
            </a:pP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собираемости собственных доходов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175495" y="2033452"/>
            <a:ext cx="1862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неэффективных налоговых льгот по местным налогам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463634" y="3452687"/>
            <a:ext cx="186218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0000"/>
              </a:lnSpc>
            </a:pP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 по сокращению     размера недоимки по платежам в бюджет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852641" y="1725939"/>
            <a:ext cx="10565" cy="162181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863206" y="3347751"/>
            <a:ext cx="2575863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863206" y="1725939"/>
            <a:ext cx="2575863" cy="304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439069" y="1732867"/>
            <a:ext cx="0" cy="161488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5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227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i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Калининского сельского совета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i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2022-2024гг.</a:t>
            </a:r>
            <a:endParaRPr lang="ru-RU" sz="2400" b="1" i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521555"/>
              </p:ext>
            </p:extLst>
          </p:nvPr>
        </p:nvGraphicFramePr>
        <p:xfrm>
          <a:off x="899592" y="2204864"/>
          <a:ext cx="7272808" cy="30634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18202"/>
                <a:gridCol w="1818202"/>
                <a:gridCol w="1818202"/>
                <a:gridCol w="1818202"/>
              </a:tblGrid>
              <a:tr h="411703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2022г.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2023г.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2024г.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0542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Доходы всего, в том числе: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30927,60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8937,90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9413,60 </a:t>
                      </a:r>
                      <a:endParaRPr lang="ru-RU" b="1" dirty="0"/>
                    </a:p>
                  </a:txBody>
                  <a:tcPr/>
                </a:tc>
              </a:tr>
              <a:tr h="320542">
                <a:tc>
                  <a:txBody>
                    <a:bodyPr/>
                    <a:lstStyle/>
                    <a:p>
                      <a:r>
                        <a:rPr lang="ru-RU" b="0" i="0" dirty="0" smtClean="0"/>
                        <a:t>Собственные доходы</a:t>
                      </a:r>
                      <a:endParaRPr lang="ru-RU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5523,5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5484,3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5688,4</a:t>
                      </a:r>
                      <a:endParaRPr lang="ru-RU" b="0" dirty="0"/>
                    </a:p>
                  </a:txBody>
                  <a:tcPr/>
                </a:tc>
              </a:tr>
              <a:tr h="320542">
                <a:tc>
                  <a:txBody>
                    <a:bodyPr/>
                    <a:lstStyle/>
                    <a:p>
                      <a:r>
                        <a:rPr lang="ru-RU" b="0" i="0" dirty="0" smtClean="0"/>
                        <a:t>Безвозмездные поступления </a:t>
                      </a:r>
                      <a:endParaRPr lang="ru-RU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25404,1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3725,2</a:t>
                      </a:r>
                    </a:p>
                  </a:txBody>
                  <a:tcPr marL="9525" marR="9525" marT="9525" marB="0" anchor="b"/>
                </a:tc>
              </a:tr>
              <a:tr h="320542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Расходы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30927,60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8937,90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9413,60 </a:t>
                      </a:r>
                      <a:endParaRPr lang="ru-RU" b="1" dirty="0" smtClean="0"/>
                    </a:p>
                  </a:txBody>
                  <a:tcPr/>
                </a:tc>
              </a:tr>
              <a:tr h="320542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Дефицит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380312" y="1726940"/>
            <a:ext cx="96154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2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9068</TotalTime>
  <Words>1245</Words>
  <Application>Microsoft Office PowerPoint</Application>
  <PresentationFormat>Экран (4:3)</PresentationFormat>
  <Paragraphs>337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微软雅黑</vt:lpstr>
      <vt:lpstr>宋体</vt:lpstr>
      <vt:lpstr>Arial</vt:lpstr>
      <vt:lpstr>Calibri</vt:lpstr>
      <vt:lpstr>方正舒体</vt:lpstr>
      <vt:lpstr>Garamond</vt:lpstr>
      <vt:lpstr>Impact</vt:lpstr>
      <vt:lpstr>Times New Roman</vt:lpstr>
      <vt:lpstr>Times New Roman CYR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Параметры бюджета Калининского сельсовета на 2022-2024 годы  в части муниципального долга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MISENKOMA1</dc:creator>
  <cp:lastModifiedBy>User</cp:lastModifiedBy>
  <cp:revision>1355</cp:revision>
  <cp:lastPrinted>2021-11-30T10:57:36Z</cp:lastPrinted>
  <dcterms:modified xsi:type="dcterms:W3CDTF">2023-05-31T04:53:27Z</dcterms:modified>
</cp:coreProperties>
</file>